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65"/>
  </p:notesMasterIdLst>
  <p:sldIdLst>
    <p:sldId id="32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</p:sldIdLst>
  <p:sldSz cx="9144000" cy="5143500" type="screen16x9"/>
  <p:notesSz cx="6858000" cy="9144000"/>
  <p:embeddedFontLst>
    <p:embeddedFont>
      <p:font typeface="Roboto" panose="020B0604020202020204" charset="0"/>
      <p:regular r:id="rId66"/>
      <p:bold r:id="rId67"/>
      <p:italic r:id="rId68"/>
      <p:boldItalic r:id="rId69"/>
    </p:embeddedFont>
    <p:embeddedFont>
      <p:font typeface="Roboto Light" panose="020B060402020202020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A8448A-A5CB-423C-8EE3-7F233958ADF5}">
  <a:tblStyle styleId="{66A8448A-A5CB-423C-8EE3-7F233958AD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da34fd7c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eda34fd7c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first, I want to discuss our motivation: Why do we need to identify security bugs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d9a296e39_14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d9a296e39_14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d9a296e39_14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d9a296e39_14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d9a296e39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d9a296e39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f24e2281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f24e2281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e8a41aee1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e8a41aee1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f2a1649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f2a1649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rPr>
              <a:t>The solvability of constraints can show the if code violating security rules of not.</a:t>
            </a:r>
            <a:endParaRPr sz="15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e8a41aee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e8a41aee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e8a41aee1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e8a41aee1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e54a78c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e54a78c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e8a41aee1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e8a41aee1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eda34fd7c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eda34fd7c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e8a41aee1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e8a41aee1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f24e2281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f24e22814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f24e22814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f24e22814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1.patched version: security rules violation is unsolvable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2.unpatched version: security rules non-violation is unsolvable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f24e22814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f24e22814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e54a78cb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e54a78cb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d9a296e39_14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d9a296e39_14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eda34fd7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eda34fd7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eda34fd7c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eda34fd7c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eda34fd7c_1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eda34fd7c_1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eda34fd7c_1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eda34fd7c_1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8a41aee1_6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e8a41aee1_6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eda34fd7c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eda34fd7c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d9a296e3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d9a296e3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d9a296e3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d9a296e3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Violation is unsolvable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d9a296e39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d9a296e39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d9a296e39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d9a296e39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7d9a296e39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7d9a296e39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d9a296e39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7d9a296e39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7d9a296e39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7d9a296e39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sz="1400">
                <a:solidFill>
                  <a:schemeClr val="dk1"/>
                </a:solidFill>
              </a:rPr>
              <a:t>constraints in security operations are constraints opposite to conditions of patch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7d9a296e39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7d9a296e39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d9a296e39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7d9a296e39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Non-violation is unsolvable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eda34fd7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eda34fd7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 to these two reasons...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7e54a78cb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7e54a78cb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d9a296e3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d9a296e3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7d9a296e3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7d9a296e3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e54a78cb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e54a78cb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7e54a78cb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7e54a78cb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d9a296e39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7d9a296e39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6f24e22814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6f24e22814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d9a296e39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7d9a296e39_1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7d9a296e39_1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7d9a296e39_1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f24e22814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f24e22814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eda34fd7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eda34fd7c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e8a41aee1_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e8a41aee1_5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7e8a41aee1_5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7e8a41aee1_5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d9a296e39_1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d9a296e39_1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need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d9a296e39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7d9a296e39_1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need these tables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7d9a296e39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7d9a296e39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7d9a296e39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7d9a296e39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(backup)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6f24e2281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6f24e2281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6f24e2281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6f24e2281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6f24e2281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6f24e2281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6f24e2281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6f24e22814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eda34fd7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eda34fd7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6f24e2281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6f24e2281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6f24e2281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6f24e2281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6f24e22814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6f24e22814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e57389f3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e57389f3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e57389f3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e57389f3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d9a296e39_14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d9a296e39_14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390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0232-C1D0-4D92-8DA7-D4F92F13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01934"/>
            <a:ext cx="8520600" cy="505636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Qiushi</a:t>
            </a:r>
            <a:r>
              <a:rPr lang="en-US" sz="1800" dirty="0">
                <a:solidFill>
                  <a:schemeClr val="tx1"/>
                </a:solidFill>
              </a:rPr>
              <a:t> Wu, Yang He, Stephen McCamant, and </a:t>
            </a:r>
            <a:r>
              <a:rPr lang="en-US" sz="1800" dirty="0" err="1">
                <a:solidFill>
                  <a:schemeClr val="tx1"/>
                </a:solidFill>
              </a:rPr>
              <a:t>Kangjie</a:t>
            </a:r>
            <a:r>
              <a:rPr lang="en-US" sz="1800" dirty="0">
                <a:solidFill>
                  <a:schemeClr val="tx1"/>
                </a:solidFill>
              </a:rPr>
              <a:t> Lu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42493F-5F98-4D92-9268-3615FA5D29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2A322B0C-0D6B-45E8-B7FA-3EA34F023D21}"/>
              </a:ext>
            </a:extLst>
          </p:cNvPr>
          <p:cNvSpPr txBox="1">
            <a:spLocks/>
          </p:cNvSpPr>
          <p:nvPr/>
        </p:nvSpPr>
        <p:spPr>
          <a:xfrm>
            <a:off x="571500" y="810514"/>
            <a:ext cx="80010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/>
              <a:t>Precisely Characterizing Security Impact in a Flood of Patches via Symbolic Rule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6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We prefer a program analysis--based method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505000"/>
            <a:ext cx="8520600" cy="3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Understand the semantics of patches and bugs precisely 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 bug is a security bug if it causes </a:t>
            </a:r>
            <a:r>
              <a:rPr lang="en" sz="2400" i="1">
                <a:solidFill>
                  <a:srgbClr val="980000"/>
                </a:solidFill>
              </a:rPr>
              <a:t>security impacts</a:t>
            </a:r>
            <a:r>
              <a:rPr lang="en" sz="2400" i="1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</a:rPr>
              <a:t>when triggered.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 patch is for a security bug when it blocks the security impacts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/>
        </p:nvSpPr>
        <p:spPr>
          <a:xfrm>
            <a:off x="2400600" y="1669775"/>
            <a:ext cx="26643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>
                <a:solidFill>
                  <a:srgbClr val="7A0019"/>
                </a:solidFill>
              </a:rPr>
              <a:t>How to know if a patch blocks security impacts?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/>
          <p:nvPr/>
        </p:nvSpPr>
        <p:spPr>
          <a:xfrm>
            <a:off x="400800" y="3384875"/>
            <a:ext cx="8342400" cy="8352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A0019"/>
                </a:solidFill>
              </a:rPr>
              <a:t>Security-rule violations cause security impacts.</a:t>
            </a:r>
            <a:endParaRPr sz="2400">
              <a:solidFill>
                <a:srgbClr val="7A001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A0019"/>
                </a:solidFill>
              </a:rPr>
              <a:t>We thus check if a patch blocks security-rule violations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A security impact = A security-rule violation 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311700" y="1954800"/>
            <a:ext cx="85206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21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Security rules are coding guidelines used to prevent security bugs.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Common security rules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927600" y="4055250"/>
            <a:ext cx="331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7A0019"/>
              </a:solidFill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400800" y="1168975"/>
            <a:ext cx="33984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A0019"/>
                </a:solidFill>
              </a:rPr>
              <a:t>Rule 1: In-bound access</a:t>
            </a:r>
            <a:endParaRPr sz="2200">
              <a:solidFill>
                <a:srgbClr val="7A0019"/>
              </a:solidFill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418850" y="3024725"/>
            <a:ext cx="37380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A0019"/>
                </a:solidFill>
              </a:rPr>
              <a:t>Rule 2: No use after free</a:t>
            </a:r>
            <a:endParaRPr sz="2200">
              <a:solidFill>
                <a:srgbClr val="7A0019"/>
              </a:solidFill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5110100" y="1168975"/>
            <a:ext cx="40338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A0019"/>
                </a:solidFill>
              </a:rPr>
              <a:t>Rule 3: Use after initialization</a:t>
            </a:r>
            <a:endParaRPr sz="2200">
              <a:solidFill>
                <a:srgbClr val="7A0019"/>
              </a:solidFill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5148200" y="2789700"/>
            <a:ext cx="37878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A0019"/>
                </a:solidFill>
              </a:rPr>
              <a:t>Rule 4: Permission check before sensitive operations</a:t>
            </a:r>
            <a:endParaRPr sz="22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7A0019"/>
              </a:solidFill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517700" y="1577575"/>
            <a:ext cx="33984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Read &amp; write operations should be within the boundary of the current object.</a:t>
            </a:r>
            <a:endParaRPr sz="2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517700" y="3585725"/>
            <a:ext cx="35403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An object pointer should not be used after the object has been freed.</a:t>
            </a:r>
            <a:endParaRPr sz="2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5252000" y="1660375"/>
            <a:ext cx="35802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A variable should not be used until it has been initialized.</a:t>
            </a:r>
            <a:endParaRPr sz="2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5110100" y="3516850"/>
            <a:ext cx="36237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Permissions should be checked before performing sensitive operations, such as I/O operations.</a:t>
            </a:r>
            <a:endParaRPr sz="2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Violations for common security rules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927600" y="4055250"/>
            <a:ext cx="331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7A0019"/>
              </a:solidFill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400800" y="1168975"/>
            <a:ext cx="33984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A0019"/>
                </a:solidFill>
              </a:rPr>
              <a:t>Rule 1: In-bound access</a:t>
            </a:r>
            <a:endParaRPr sz="2200">
              <a:solidFill>
                <a:srgbClr val="7A0019"/>
              </a:solidFill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418850" y="3024725"/>
            <a:ext cx="37380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A0019"/>
                </a:solidFill>
              </a:rPr>
              <a:t>Rule 2: No use after free</a:t>
            </a:r>
            <a:endParaRPr sz="2200">
              <a:solidFill>
                <a:srgbClr val="7A0019"/>
              </a:solidFill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5110100" y="1168975"/>
            <a:ext cx="40338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A0019"/>
                </a:solidFill>
              </a:rPr>
              <a:t>Rule 3: Use after initialization</a:t>
            </a:r>
            <a:endParaRPr sz="2200">
              <a:solidFill>
                <a:srgbClr val="7A0019"/>
              </a:solidFill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5148200" y="2789700"/>
            <a:ext cx="37878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A0019"/>
                </a:solidFill>
              </a:rPr>
              <a:t>Rule 4: Permission check before sensitive operations</a:t>
            </a:r>
            <a:endParaRPr sz="22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7A0019"/>
              </a:solidFill>
            </a:endParaRPr>
          </a:p>
        </p:txBody>
      </p:sp>
      <p:cxnSp>
        <p:nvCxnSpPr>
          <p:cNvPr id="170" name="Google Shape;170;p27"/>
          <p:cNvCxnSpPr>
            <a:stCxn id="166" idx="2"/>
          </p:cNvCxnSpPr>
          <p:nvPr/>
        </p:nvCxnSpPr>
        <p:spPr>
          <a:xfrm>
            <a:off x="2100000" y="1729975"/>
            <a:ext cx="9600" cy="45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" name="Google Shape;171;p27"/>
          <p:cNvSpPr txBox="1"/>
          <p:nvPr/>
        </p:nvSpPr>
        <p:spPr>
          <a:xfrm>
            <a:off x="556950" y="2174625"/>
            <a:ext cx="30861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Out-of-bound access</a:t>
            </a:r>
            <a:endParaRPr sz="2400"/>
          </a:p>
        </p:txBody>
      </p:sp>
      <p:cxnSp>
        <p:nvCxnSpPr>
          <p:cNvPr id="172" name="Google Shape;172;p27"/>
          <p:cNvCxnSpPr/>
          <p:nvPr/>
        </p:nvCxnSpPr>
        <p:spPr>
          <a:xfrm>
            <a:off x="2100000" y="3499950"/>
            <a:ext cx="9600" cy="45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" name="Google Shape;173;p27"/>
          <p:cNvSpPr txBox="1"/>
          <p:nvPr/>
        </p:nvSpPr>
        <p:spPr>
          <a:xfrm>
            <a:off x="556950" y="3944600"/>
            <a:ext cx="30861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Use-after-free</a:t>
            </a:r>
            <a:endParaRPr sz="2400"/>
          </a:p>
        </p:txBody>
      </p:sp>
      <p:cxnSp>
        <p:nvCxnSpPr>
          <p:cNvPr id="174" name="Google Shape;174;p27"/>
          <p:cNvCxnSpPr/>
          <p:nvPr/>
        </p:nvCxnSpPr>
        <p:spPr>
          <a:xfrm>
            <a:off x="6907225" y="3637000"/>
            <a:ext cx="9600" cy="45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" name="Google Shape;175;p27"/>
          <p:cNvSpPr txBox="1"/>
          <p:nvPr/>
        </p:nvSpPr>
        <p:spPr>
          <a:xfrm>
            <a:off x="5364175" y="4081650"/>
            <a:ext cx="30861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Permission bypass</a:t>
            </a:r>
            <a:endParaRPr sz="2400"/>
          </a:p>
        </p:txBody>
      </p:sp>
      <p:cxnSp>
        <p:nvCxnSpPr>
          <p:cNvPr id="176" name="Google Shape;176;p27"/>
          <p:cNvCxnSpPr/>
          <p:nvPr/>
        </p:nvCxnSpPr>
        <p:spPr>
          <a:xfrm>
            <a:off x="6907225" y="1672825"/>
            <a:ext cx="9600" cy="45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" name="Google Shape;177;p27"/>
          <p:cNvSpPr txBox="1"/>
          <p:nvPr/>
        </p:nvSpPr>
        <p:spPr>
          <a:xfrm>
            <a:off x="5364175" y="2117475"/>
            <a:ext cx="30861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Uninitialized use</a:t>
            </a:r>
            <a:endParaRPr sz="2400"/>
          </a:p>
        </p:txBody>
      </p:sp>
      <p:sp>
        <p:nvSpPr>
          <p:cNvPr id="178" name="Google Shape;178;p27"/>
          <p:cNvSpPr txBox="1"/>
          <p:nvPr/>
        </p:nvSpPr>
        <p:spPr>
          <a:xfrm>
            <a:off x="2184125" y="1672825"/>
            <a:ext cx="1200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violation</a:t>
            </a:r>
            <a:endParaRPr sz="2000"/>
          </a:p>
        </p:txBody>
      </p:sp>
      <p:sp>
        <p:nvSpPr>
          <p:cNvPr id="179" name="Google Shape;179;p27"/>
          <p:cNvSpPr txBox="1"/>
          <p:nvPr/>
        </p:nvSpPr>
        <p:spPr>
          <a:xfrm>
            <a:off x="7025300" y="1672825"/>
            <a:ext cx="1200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violation</a:t>
            </a:r>
            <a:endParaRPr sz="2000"/>
          </a:p>
        </p:txBody>
      </p:sp>
      <p:sp>
        <p:nvSpPr>
          <p:cNvPr id="180" name="Google Shape;180;p27"/>
          <p:cNvSpPr txBox="1"/>
          <p:nvPr/>
        </p:nvSpPr>
        <p:spPr>
          <a:xfrm>
            <a:off x="2184125" y="3499950"/>
            <a:ext cx="1200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violation</a:t>
            </a:r>
            <a:endParaRPr sz="2000"/>
          </a:p>
        </p:txBody>
      </p:sp>
      <p:sp>
        <p:nvSpPr>
          <p:cNvPr id="181" name="Google Shape;181;p27"/>
          <p:cNvSpPr txBox="1"/>
          <p:nvPr/>
        </p:nvSpPr>
        <p:spPr>
          <a:xfrm>
            <a:off x="7076675" y="3637000"/>
            <a:ext cx="12003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violation</a:t>
            </a:r>
            <a:endParaRPr sz="2000"/>
          </a:p>
        </p:txBody>
      </p:sp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50">
                <a:solidFill>
                  <a:srgbClr val="7A0019"/>
                </a:solidFill>
              </a:rPr>
              <a:t>A patch blocks security impacts if: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311700" y="1954800"/>
            <a:ext cx="85206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If we can prove the following conditions: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A0019"/>
                </a:solidFill>
              </a:rPr>
              <a:t>Condition 1:</a:t>
            </a:r>
            <a:r>
              <a:rPr lang="en" sz="2400">
                <a:solidFill>
                  <a:schemeClr val="dk1"/>
                </a:solidFill>
              </a:rPr>
              <a:t> The unpatched version of code violates a security rule.</a:t>
            </a:r>
            <a:endParaRPr sz="24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A0019"/>
                </a:solidFill>
              </a:rPr>
              <a:t>Condition 2:</a:t>
            </a:r>
            <a:r>
              <a:rPr lang="en" sz="2400">
                <a:solidFill>
                  <a:schemeClr val="dk1"/>
                </a:solidFill>
              </a:rPr>
              <a:t> The patched version of code does </a:t>
            </a:r>
            <a:r>
              <a:rPr lang="en" sz="2400" b="1">
                <a:solidFill>
                  <a:schemeClr val="dk1"/>
                </a:solidFill>
              </a:rPr>
              <a:t>not</a:t>
            </a:r>
            <a:r>
              <a:rPr lang="en" sz="2400">
                <a:solidFill>
                  <a:schemeClr val="dk1"/>
                </a:solidFill>
              </a:rPr>
              <a:t> violate the security rule.</a:t>
            </a:r>
            <a:endParaRPr sz="24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rPr>
              <a:t>How to precisely determine the security-rule violations?</a:t>
            </a:r>
            <a:endParaRPr sz="2700">
              <a:solidFill>
                <a:srgbClr val="7A001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96" name="Google Shape;196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7A0019"/>
                </a:solidFill>
              </a:rPr>
              <a:t>Challenge:</a:t>
            </a:r>
            <a:endParaRPr sz="3350">
              <a:solidFill>
                <a:srgbClr val="7A001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50">
              <a:solidFill>
                <a:srgbClr val="7A00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50">
                <a:solidFill>
                  <a:srgbClr val="7A0019"/>
                </a:solidFill>
              </a:rPr>
              <a:t>Intuition:</a:t>
            </a:r>
            <a:endParaRPr sz="3350">
              <a:solidFill>
                <a:srgbClr val="7A001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50">
              <a:solidFill>
                <a:srgbClr val="7A001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50">
              <a:solidFill>
                <a:srgbClr val="7A0019"/>
              </a:solidFill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subTitle" idx="1"/>
          </p:nvPr>
        </p:nvSpPr>
        <p:spPr>
          <a:xfrm>
            <a:off x="311700" y="2019725"/>
            <a:ext cx="8520600" cy="2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A001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rPr>
              <a:t>We can </a:t>
            </a:r>
            <a:r>
              <a:rPr lang="en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rPr>
              <a:t>leverage</a:t>
            </a:r>
            <a:r>
              <a:rPr lang="en" sz="28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2800" b="1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two</a:t>
            </a:r>
            <a:r>
              <a:rPr lang="en" sz="28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2800" b="1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unique properties</a:t>
            </a:r>
            <a:r>
              <a:rPr lang="en" sz="28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rPr>
              <a:t> of </a:t>
            </a:r>
            <a:r>
              <a:rPr lang="en" sz="2800" b="1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under-constrained symbolic execution</a:t>
            </a:r>
            <a:r>
              <a:rPr lang="en" sz="28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2800">
              <a:solidFill>
                <a:srgbClr val="7A001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00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Property 1: Constraints model violations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50">
              <a:solidFill>
                <a:srgbClr val="7A0019"/>
              </a:solidFill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311700" y="1954800"/>
            <a:ext cx="8520600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A0019"/>
                </a:solidFill>
              </a:rPr>
              <a:t>Security-rule violations can be modeled as constraints</a:t>
            </a:r>
            <a:endParaRPr sz="24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Example:</a:t>
            </a:r>
            <a:endParaRPr sz="24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Buffer access:	</a:t>
            </a:r>
            <a:r>
              <a:rPr lang="en"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Buffer[Index];</a:t>
            </a:r>
            <a:endParaRPr sz="24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Constraints for out-of-bound access: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Index ⩾ UpBound</a:t>
            </a:r>
            <a:r>
              <a:rPr lang="en"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and/or </a:t>
            </a:r>
            <a:r>
              <a:rPr lang="en" sz="24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Index ⩽ LowBound</a:t>
            </a:r>
            <a:endParaRPr sz="2400" b="1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Property 2: Conservativeness 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A0019"/>
                </a:solidFill>
              </a:rPr>
              <a:t>Under-constrained symbolic execution is conservative.</a:t>
            </a:r>
            <a:endParaRPr sz="2400">
              <a:solidFill>
                <a:srgbClr val="7A001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7A0019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False-positive solutions 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If the constraints are solvable, this can be a false positive.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Proved unsolvability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If it cannot find a solution against constraints, they are indeed unsolvable.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7A0019"/>
              </a:solidFill>
            </a:endParaRPr>
          </a:p>
        </p:txBody>
      </p:sp>
      <p:sp>
        <p:nvSpPr>
          <p:cNvPr id="217" name="Google Shape;21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rgbClr val="7A0019"/>
                </a:solidFill>
              </a:rPr>
              <a:t>Why do we need to identify security bugs?</a:t>
            </a:r>
            <a:endParaRPr sz="3500">
              <a:solidFill>
                <a:srgbClr val="7A0019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8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7A0019"/>
                </a:solidFill>
              </a:rPr>
              <a:t>Leverage the properties for determining the security-rule violations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311700" y="1207325"/>
            <a:ext cx="8520600" cy="3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Patch-related operations can be modeled as symbolic constraints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To show the patched version won’t violate a security rule</a:t>
            </a:r>
            <a:endParaRPr sz="24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Char char="○"/>
            </a:pPr>
            <a:r>
              <a:rPr lang="en" sz="2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 prove “</a:t>
            </a:r>
            <a:r>
              <a:rPr lang="en" sz="2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violating</a:t>
            </a:r>
            <a:r>
              <a:rPr lang="en" sz="2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” is unsolvable</a:t>
            </a:r>
            <a:endParaRPr sz="2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To show the unpatched version will violate the security rule</a:t>
            </a:r>
            <a:endParaRPr sz="24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Char char="○"/>
            </a:pPr>
            <a:r>
              <a:rPr lang="en" sz="2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 prove “</a:t>
            </a:r>
            <a:r>
              <a:rPr lang="en" sz="22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non-violating</a:t>
            </a:r>
            <a:r>
              <a:rPr lang="en" sz="2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” is unsolvable</a:t>
            </a:r>
            <a:endParaRPr sz="2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7A0019"/>
              </a:solidFill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7A0019"/>
                </a:solidFill>
              </a:rPr>
              <a:t>approach: Symbolic rule comparison</a:t>
            </a:r>
            <a:endParaRPr dirty="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7A0019"/>
              </a:solidFill>
            </a:endParaRPr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Construct </a:t>
            </a:r>
            <a:r>
              <a:rPr lang="en" sz="2400" dirty="0">
                <a:solidFill>
                  <a:srgbClr val="980000"/>
                </a:solidFill>
              </a:rPr>
              <a:t>opposite</a:t>
            </a:r>
            <a:r>
              <a:rPr lang="en" sz="2400" dirty="0">
                <a:solidFill>
                  <a:schemeClr val="dk1"/>
                </a:solidFill>
              </a:rPr>
              <a:t> constraint sets for the patched and unpatched version 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AutoNum type="alphaLcPeriod"/>
            </a:pPr>
            <a:r>
              <a:rPr lang="en" sz="24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Patched version: Construct constraints for violating security rules</a:t>
            </a:r>
            <a:endParaRPr sz="24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AutoNum type="alphaLcPeriod"/>
            </a:pPr>
            <a:r>
              <a:rPr lang="en" sz="24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Unpatched version: Construct constraints for not violating security rules</a:t>
            </a:r>
            <a:endParaRPr sz="24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Check the </a:t>
            </a:r>
            <a:r>
              <a:rPr lang="en" sz="2400" b="1" i="1" dirty="0">
                <a:solidFill>
                  <a:schemeClr val="dk1"/>
                </a:solidFill>
              </a:rPr>
              <a:t>unsolvability </a:t>
            </a:r>
            <a:r>
              <a:rPr lang="en" sz="2400" dirty="0">
                <a:solidFill>
                  <a:schemeClr val="dk1"/>
                </a:solidFill>
              </a:rPr>
              <a:t>of these constraint sets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Confirm the patches for security bugs if both constraint sets are unsolvable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Rationale behind our approach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For a security rule, the patched version NEVER violate it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means that the patched version is in a safe state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238" name="Google Shape;23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Rationale behind our approach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For a security rule, the patched version NEVER violate it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means that the patched version is in a safe state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In the situations that opposite to conditions of the patch, the unpatched version MUST violate this security rule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means that the unpatched version is in an unsafe state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Rationale behind our approach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For a security rule, the patched version NEVER violate it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means that the patched version is in a safe state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In the situations that opposite to conditions of the patch, the unpatched version MUST violate this security rule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means that the unpatched version is in an unsafe state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The patch changes the code from an unsafe state to a safe state</a:t>
            </a:r>
            <a:endParaRPr sz="22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Precisely confirmed with property 2 </a:t>
            </a:r>
            <a:endParaRPr sz="20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252" name="Google Shape;25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Rationale behind our approach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403250" y="931738"/>
            <a:ext cx="8667300" cy="29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59" name="Google Shape;259;p38"/>
          <p:cNvSpPr/>
          <p:nvPr/>
        </p:nvSpPr>
        <p:spPr>
          <a:xfrm>
            <a:off x="802850" y="4060550"/>
            <a:ext cx="7400700" cy="7263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8"/>
          <p:cNvSpPr txBox="1"/>
          <p:nvPr/>
        </p:nvSpPr>
        <p:spPr>
          <a:xfrm>
            <a:off x="763250" y="3954950"/>
            <a:ext cx="83073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A0019"/>
                </a:solidFill>
              </a:rPr>
              <a:t>The patch fixed a security bug with the security impact that corresponding to the security rule violation.</a:t>
            </a:r>
            <a:endParaRPr sz="24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For a security rule, the patched version NEVER violate it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means that the patched version is in a safe state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200">
                <a:solidFill>
                  <a:schemeClr val="dk1"/>
                </a:solidFill>
              </a:rPr>
              <a:t>In the situations that opposite to conditions of the patch, the unpatched version MUST violate this security rule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means that the unpatched version is in an unsafe state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The patch changes the code from an unsafe state to a safe state</a:t>
            </a:r>
            <a:endParaRPr sz="2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262" name="Google Shape;26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7A0019"/>
                </a:solidFill>
              </a:rPr>
              <a:t>	A concrete example</a:t>
            </a:r>
            <a:endParaRPr sz="3000">
              <a:solidFill>
                <a:srgbClr val="7A0019"/>
              </a:solidFill>
            </a:endParaRPr>
          </a:p>
        </p:txBody>
      </p:sp>
      <p:sp>
        <p:nvSpPr>
          <p:cNvPr id="268" name="Google Shape;26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STEP 1: Symbolically analyzing patched code</a:t>
            </a:r>
            <a:endParaRPr>
              <a:solidFill>
                <a:srgbClr val="7A0019"/>
              </a:solidFill>
            </a:endParaRPr>
          </a:p>
        </p:txBody>
      </p:sp>
      <p:grpSp>
        <p:nvGrpSpPr>
          <p:cNvPr id="274" name="Google Shape;274;p40"/>
          <p:cNvGrpSpPr/>
          <p:nvPr/>
        </p:nvGrpSpPr>
        <p:grpSpPr>
          <a:xfrm>
            <a:off x="311700" y="1362225"/>
            <a:ext cx="5021550" cy="3420066"/>
            <a:chOff x="311700" y="1346557"/>
            <a:chExt cx="5021550" cy="2898852"/>
          </a:xfrm>
        </p:grpSpPr>
        <p:sp>
          <p:nvSpPr>
            <p:cNvPr id="275" name="Google Shape;275;p40"/>
            <p:cNvSpPr txBox="1"/>
            <p:nvPr/>
          </p:nvSpPr>
          <p:spPr>
            <a:xfrm>
              <a:off x="1038525" y="2229000"/>
              <a:ext cx="2820000" cy="19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388400" y="1346557"/>
              <a:ext cx="4671900" cy="2871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 txBox="1"/>
            <p:nvPr/>
          </p:nvSpPr>
          <p:spPr>
            <a:xfrm>
              <a:off x="576150" y="1447909"/>
              <a:ext cx="4757100" cy="27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// CVE-2012-6712</a:t>
              </a:r>
              <a:endParaRPr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int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iwl_sta_ucode_activate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(... , u8 sta_id) {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</a:t>
              </a: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if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(sta_id &gt;= IWLAGN_STATION_COUNT) {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	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IWL_ERR(priv, 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"invalid sta_id %u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", sta_id);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	</a:t>
              </a: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return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-EINVAL;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}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if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(!(priv-&gt;stations[sta_id].used ))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IWL_ERR(priv,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"Error active station id %u " </a:t>
              </a:r>
              <a:endParaRPr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"addr %pM\n", </a:t>
              </a:r>
              <a:endParaRPr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   sta_id, priv-&gt;stations[sta_id].sta.sta.addr);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...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return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0;	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}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278;p40"/>
            <p:cNvSpPr txBox="1"/>
            <p:nvPr/>
          </p:nvSpPr>
          <p:spPr>
            <a:xfrm>
              <a:off x="311700" y="1447900"/>
              <a:ext cx="523500" cy="26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1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2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3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4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5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6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7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8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9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11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12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13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14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15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79" name="Google Shape;279;p40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STEP 1: Symbolically analyzing patched code</a:t>
            </a:r>
            <a:endParaRPr>
              <a:solidFill>
                <a:srgbClr val="7A0019"/>
              </a:solidFill>
            </a:endParaRPr>
          </a:p>
        </p:txBody>
      </p:sp>
      <p:grpSp>
        <p:nvGrpSpPr>
          <p:cNvPr id="286" name="Google Shape;286;p41"/>
          <p:cNvGrpSpPr/>
          <p:nvPr/>
        </p:nvGrpSpPr>
        <p:grpSpPr>
          <a:xfrm>
            <a:off x="311700" y="1362225"/>
            <a:ext cx="5021550" cy="3420175"/>
            <a:chOff x="311700" y="1362225"/>
            <a:chExt cx="5021550" cy="3420175"/>
          </a:xfrm>
        </p:grpSpPr>
        <p:sp>
          <p:nvSpPr>
            <p:cNvPr id="287" name="Google Shape;287;p41"/>
            <p:cNvSpPr/>
            <p:nvPr/>
          </p:nvSpPr>
          <p:spPr>
            <a:xfrm>
              <a:off x="388400" y="1362225"/>
              <a:ext cx="4671900" cy="338756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1073100" y="2008900"/>
              <a:ext cx="3233100" cy="1896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CC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1"/>
            <p:cNvSpPr txBox="1"/>
            <p:nvPr/>
          </p:nvSpPr>
          <p:spPr>
            <a:xfrm>
              <a:off x="1038525" y="2403331"/>
              <a:ext cx="2820000" cy="2291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1"/>
            <p:cNvSpPr txBox="1"/>
            <p:nvPr/>
          </p:nvSpPr>
          <p:spPr>
            <a:xfrm>
              <a:off x="576150" y="1481801"/>
              <a:ext cx="4757100" cy="33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// CVE-2012-6712</a:t>
              </a:r>
              <a:endParaRPr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int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iwl_sta_ucode_activate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(... , u8 sta_id) {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</a:t>
              </a: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if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(sta_id &gt;= IWLAGN_STATION_COUNT) {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	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IWL_ERR(priv, 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"invalid sta_id %u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", sta_id);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	</a:t>
              </a: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return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-EINVAL;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}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if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(!(priv-&gt;stations[sta_id].used ))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IWL_ERR(priv,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"Error active station id %u " </a:t>
              </a:r>
              <a:endParaRPr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"addr %pM\n"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,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   sta_id, priv-&gt;stations[sta_id].sta.sta.addr);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...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return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0;	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}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41"/>
            <p:cNvSpPr txBox="1"/>
            <p:nvPr/>
          </p:nvSpPr>
          <p:spPr>
            <a:xfrm>
              <a:off x="311700" y="1481789"/>
              <a:ext cx="523500" cy="3083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1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2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3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4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5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6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7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8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9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11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12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13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14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15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92" name="Google Shape;292;p41"/>
          <p:cNvSpPr txBox="1"/>
          <p:nvPr/>
        </p:nvSpPr>
        <p:spPr>
          <a:xfrm>
            <a:off x="5310025" y="1362225"/>
            <a:ext cx="331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Identify security operations.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293" name="Google Shape;293;p41"/>
          <p:cNvCxnSpPr>
            <a:stCxn id="292" idx="1"/>
          </p:cNvCxnSpPr>
          <p:nvPr/>
        </p:nvCxnSpPr>
        <p:spPr>
          <a:xfrm flipH="1">
            <a:off x="4315525" y="1625925"/>
            <a:ext cx="994500" cy="36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4" name="Google Shape;294;p41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STEP 1: Symbolically analyzing patched code</a:t>
            </a:r>
            <a:endParaRPr sz="2400">
              <a:solidFill>
                <a:srgbClr val="7A0019"/>
              </a:solidFill>
            </a:endParaRPr>
          </a:p>
        </p:txBody>
      </p:sp>
      <p:grpSp>
        <p:nvGrpSpPr>
          <p:cNvPr id="301" name="Google Shape;301;p42"/>
          <p:cNvGrpSpPr/>
          <p:nvPr/>
        </p:nvGrpSpPr>
        <p:grpSpPr>
          <a:xfrm>
            <a:off x="311700" y="1362225"/>
            <a:ext cx="5021550" cy="3420175"/>
            <a:chOff x="311700" y="1362225"/>
            <a:chExt cx="5021550" cy="3420175"/>
          </a:xfrm>
        </p:grpSpPr>
        <p:sp>
          <p:nvSpPr>
            <p:cNvPr id="302" name="Google Shape;302;p42"/>
            <p:cNvSpPr/>
            <p:nvPr/>
          </p:nvSpPr>
          <p:spPr>
            <a:xfrm>
              <a:off x="388400" y="1362225"/>
              <a:ext cx="4671900" cy="3387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2"/>
            <p:cNvSpPr/>
            <p:nvPr/>
          </p:nvSpPr>
          <p:spPr>
            <a:xfrm>
              <a:off x="1073100" y="2008900"/>
              <a:ext cx="3233100" cy="1896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CC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2"/>
            <p:cNvSpPr txBox="1"/>
            <p:nvPr/>
          </p:nvSpPr>
          <p:spPr>
            <a:xfrm>
              <a:off x="1038525" y="2403331"/>
              <a:ext cx="2820000" cy="229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2"/>
            <p:cNvSpPr txBox="1"/>
            <p:nvPr/>
          </p:nvSpPr>
          <p:spPr>
            <a:xfrm>
              <a:off x="576150" y="1481801"/>
              <a:ext cx="4757100" cy="33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274E13"/>
                  </a:solidFill>
                  <a:latin typeface="Roboto"/>
                  <a:ea typeface="Roboto"/>
                  <a:cs typeface="Roboto"/>
                  <a:sym typeface="Roboto"/>
                </a:rPr>
                <a:t>// CVE-2012-6712</a:t>
              </a:r>
              <a:endParaRPr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int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iwl_sta_ucode_activate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(... , u8 sta_id) {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</a:t>
              </a: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if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">
                  <a:solidFill>
                    <a:srgbClr val="7A0019"/>
                  </a:solidFill>
                  <a:latin typeface="Roboto"/>
                  <a:ea typeface="Roboto"/>
                  <a:cs typeface="Roboto"/>
                  <a:sym typeface="Roboto"/>
                </a:rPr>
                <a:t>sta_id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&gt;= IWLAGN_STATION_COUNT) {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	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IWL_ERR(priv, 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"invalid sta_id %u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", sta_id);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	</a:t>
              </a: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return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-EINVAL;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FF00"/>
                  </a:solidFill>
                  <a:latin typeface="Roboto"/>
                  <a:ea typeface="Roboto"/>
                  <a:cs typeface="Roboto"/>
                  <a:sym typeface="Roboto"/>
                </a:rPr>
                <a:t>+	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}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if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(!(priv-&gt;stations[sta_id].used ))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IWL_ERR(priv,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"Error active station id %u " </a:t>
              </a:r>
              <a:endParaRPr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"addr %pM\n"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,</a:t>
              </a:r>
              <a:r>
                <a:rPr lang="en">
                  <a:solidFill>
                    <a:srgbClr val="C42A0B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   sta_id, priv-&gt;stations[sta_id].sta.sta.addr);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...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  <a:latin typeface="Roboto"/>
                  <a:ea typeface="Roboto"/>
                  <a:cs typeface="Roboto"/>
                  <a:sym typeface="Roboto"/>
                </a:rPr>
                <a:t>return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 0;	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}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42"/>
            <p:cNvSpPr txBox="1"/>
            <p:nvPr/>
          </p:nvSpPr>
          <p:spPr>
            <a:xfrm>
              <a:off x="311700" y="1481789"/>
              <a:ext cx="523500" cy="30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1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2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3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4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5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6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7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8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 9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11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12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13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14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ourier New"/>
                  <a:ea typeface="Courier New"/>
                  <a:cs typeface="Courier New"/>
                  <a:sym typeface="Courier New"/>
                </a:rPr>
                <a:t>15</a:t>
              </a:r>
              <a:endParaRPr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307" name="Google Shape;307;p42"/>
          <p:cNvSpPr txBox="1"/>
          <p:nvPr/>
        </p:nvSpPr>
        <p:spPr>
          <a:xfrm>
            <a:off x="5310025" y="1362225"/>
            <a:ext cx="331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Identify security operations.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308" name="Google Shape;308;p42"/>
          <p:cNvCxnSpPr>
            <a:stCxn id="307" idx="1"/>
          </p:cNvCxnSpPr>
          <p:nvPr/>
        </p:nvCxnSpPr>
        <p:spPr>
          <a:xfrm flipH="1">
            <a:off x="4315525" y="1625925"/>
            <a:ext cx="994500" cy="367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p42"/>
          <p:cNvSpPr txBox="1"/>
          <p:nvPr/>
        </p:nvSpPr>
        <p:spPr>
          <a:xfrm>
            <a:off x="5333250" y="2260950"/>
            <a:ext cx="3418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Extract critical variable.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310" name="Google Shape;310;p42"/>
          <p:cNvCxnSpPr/>
          <p:nvPr/>
        </p:nvCxnSpPr>
        <p:spPr>
          <a:xfrm rot="10800000">
            <a:off x="1822550" y="2155550"/>
            <a:ext cx="3510600" cy="379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1" name="Google Shape;311;p42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Motivation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The overwhelming number of bugs reports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Mozilla: ~ 300 bugs reports per day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Linux kernel: More than 900K commits have been made 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~165 git commits per day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	 ...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STEP 1: Symbolically analyzing patched code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318" name="Google Shape;318;p43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3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3"/>
          <p:cNvSpPr/>
          <p:nvPr/>
        </p:nvSpPr>
        <p:spPr>
          <a:xfrm>
            <a:off x="1073100" y="2008900"/>
            <a:ext cx="32331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3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3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sta_id)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</a:t>
            </a: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&gt;= IWLAGN_STATION_COUNT)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	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"invalid sta_id %u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", sta_id);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	</a:t>
            </a: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-EINVAL;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43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4" name="Google Shape;324;p43"/>
          <p:cNvSpPr txBox="1"/>
          <p:nvPr/>
        </p:nvSpPr>
        <p:spPr>
          <a:xfrm>
            <a:off x="5310025" y="1362225"/>
            <a:ext cx="331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Identify security operations.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325" name="Google Shape;325;p43"/>
          <p:cNvCxnSpPr>
            <a:stCxn id="324" idx="1"/>
          </p:cNvCxnSpPr>
          <p:nvPr/>
        </p:nvCxnSpPr>
        <p:spPr>
          <a:xfrm flipH="1">
            <a:off x="4315525" y="1625925"/>
            <a:ext cx="994500" cy="367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43"/>
          <p:cNvSpPr txBox="1"/>
          <p:nvPr/>
        </p:nvSpPr>
        <p:spPr>
          <a:xfrm>
            <a:off x="5333250" y="2260950"/>
            <a:ext cx="3418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Extract critical variable.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327" name="Google Shape;327;p43"/>
          <p:cNvCxnSpPr/>
          <p:nvPr/>
        </p:nvCxnSpPr>
        <p:spPr>
          <a:xfrm rot="10800000">
            <a:off x="1822550" y="2155550"/>
            <a:ext cx="3510600" cy="37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8" name="Google Shape;328;p43"/>
          <p:cNvCxnSpPr/>
          <p:nvPr/>
        </p:nvCxnSpPr>
        <p:spPr>
          <a:xfrm>
            <a:off x="1503275" y="2215600"/>
            <a:ext cx="1248900" cy="864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9" name="Google Shape;329;p43"/>
          <p:cNvSpPr txBox="1"/>
          <p:nvPr/>
        </p:nvSpPr>
        <p:spPr>
          <a:xfrm>
            <a:off x="5365625" y="2943075"/>
            <a:ext cx="40938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Identify vulnerable operations.</a:t>
            </a:r>
            <a:endParaRPr/>
          </a:p>
        </p:txBody>
      </p:sp>
      <p:cxnSp>
        <p:nvCxnSpPr>
          <p:cNvPr id="330" name="Google Shape;330;p43"/>
          <p:cNvCxnSpPr/>
          <p:nvPr/>
        </p:nvCxnSpPr>
        <p:spPr>
          <a:xfrm flipH="1">
            <a:off x="3529325" y="3174525"/>
            <a:ext cx="1836300" cy="2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1" name="Google Shape;331;p43"/>
          <p:cNvSpPr txBox="1"/>
          <p:nvPr/>
        </p:nvSpPr>
        <p:spPr>
          <a:xfrm>
            <a:off x="2471000" y="2496900"/>
            <a:ext cx="9336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Slicing</a:t>
            </a:r>
            <a:r>
              <a:rPr lang="en" sz="20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STEP 2: Collecting and construct constraints for patched code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339" name="Google Shape;339;p44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4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4"/>
          <p:cNvSpPr/>
          <p:nvPr/>
        </p:nvSpPr>
        <p:spPr>
          <a:xfrm>
            <a:off x="1073100" y="2008900"/>
            <a:ext cx="32331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4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4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sta_id)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</a:t>
            </a: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&gt;= IWLAGN_STATION_COUNT)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	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"invalid sta_id %u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", sta_id);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	</a:t>
            </a: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-EINVAL;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44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5" name="Google Shape;345;p44"/>
          <p:cNvSpPr/>
          <p:nvPr/>
        </p:nvSpPr>
        <p:spPr>
          <a:xfrm>
            <a:off x="4750325" y="2076825"/>
            <a:ext cx="101700" cy="1137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4"/>
          <p:cNvSpPr txBox="1"/>
          <p:nvPr/>
        </p:nvSpPr>
        <p:spPr>
          <a:xfrm>
            <a:off x="5270550" y="1362225"/>
            <a:ext cx="3957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Collecting constraints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347" name="Google Shape;347;p44"/>
          <p:cNvCxnSpPr>
            <a:endCxn id="345" idx="1"/>
          </p:cNvCxnSpPr>
          <p:nvPr/>
        </p:nvCxnSpPr>
        <p:spPr>
          <a:xfrm flipH="1">
            <a:off x="4852025" y="1609575"/>
            <a:ext cx="522900" cy="1036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348" name="Google Shape;348;p44"/>
          <p:cNvGraphicFramePr/>
          <p:nvPr/>
        </p:nvGraphicFramePr>
        <p:xfrm>
          <a:off x="5165050" y="1809750"/>
          <a:ext cx="3957300" cy="2224920"/>
        </p:xfrm>
        <a:graphic>
          <a:graphicData uri="http://schemas.openxmlformats.org/drawingml/2006/table">
            <a:tbl>
              <a:tblPr>
                <a:noFill/>
                <a:tableStyleId>{66A8448A-A5CB-423C-8EE3-7F233958ADF5}</a:tableStyleId>
              </a:tblPr>
              <a:tblGrid>
                <a:gridCol w="197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Constraints source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Constraints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Security operations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sta_id  &lt; IWLAGN_STATION_COUNT </a:t>
                      </a:r>
                      <a:endParaRPr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Slice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N/A</a:t>
                      </a:r>
                      <a:endParaRPr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Artificial constraints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(Security rules)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sta_id &gt;= Bound of priv-&gt;stations </a:t>
                      </a:r>
                      <a:endParaRPr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9" name="Google Shape;349;p44"/>
          <p:cNvSpPr txBox="1"/>
          <p:nvPr/>
        </p:nvSpPr>
        <p:spPr>
          <a:xfrm>
            <a:off x="5732850" y="4029825"/>
            <a:ext cx="30327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Violating security rules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350" name="Google Shape;350;p44"/>
          <p:cNvCxnSpPr/>
          <p:nvPr/>
        </p:nvCxnSpPr>
        <p:spPr>
          <a:xfrm rot="10800000" flipH="1">
            <a:off x="7101900" y="3900400"/>
            <a:ext cx="294600" cy="25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" name="Google Shape;351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STEP 3: Solving constraints for patched code</a:t>
            </a:r>
            <a:endParaRPr>
              <a:solidFill>
                <a:srgbClr val="7A001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357" name="Google Shape;357;p45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5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5"/>
          <p:cNvSpPr/>
          <p:nvPr/>
        </p:nvSpPr>
        <p:spPr>
          <a:xfrm>
            <a:off x="1073100" y="2008900"/>
            <a:ext cx="32331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5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5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sta_id)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</a:t>
            </a: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&gt;= IWLAGN_STATION_COUNT)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	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"invalid sta_id %u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", sta_id);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	</a:t>
            </a: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-EINVAL;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45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3" name="Google Shape;363;p45"/>
          <p:cNvSpPr/>
          <p:nvPr/>
        </p:nvSpPr>
        <p:spPr>
          <a:xfrm>
            <a:off x="4750325" y="2076825"/>
            <a:ext cx="101700" cy="1137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5"/>
          <p:cNvSpPr txBox="1"/>
          <p:nvPr/>
        </p:nvSpPr>
        <p:spPr>
          <a:xfrm>
            <a:off x="5270550" y="1362225"/>
            <a:ext cx="3957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Collecting constraints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365" name="Google Shape;365;p45"/>
          <p:cNvCxnSpPr>
            <a:endCxn id="363" idx="1"/>
          </p:cNvCxnSpPr>
          <p:nvPr/>
        </p:nvCxnSpPr>
        <p:spPr>
          <a:xfrm flipH="1">
            <a:off x="4852025" y="1609575"/>
            <a:ext cx="522900" cy="1036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366" name="Google Shape;366;p45"/>
          <p:cNvGraphicFramePr/>
          <p:nvPr/>
        </p:nvGraphicFramePr>
        <p:xfrm>
          <a:off x="5165050" y="1809750"/>
          <a:ext cx="3957300" cy="2224920"/>
        </p:xfrm>
        <a:graphic>
          <a:graphicData uri="http://schemas.openxmlformats.org/drawingml/2006/table">
            <a:tbl>
              <a:tblPr>
                <a:noFill/>
                <a:tableStyleId>{66A8448A-A5CB-423C-8EE3-7F233958ADF5}</a:tableStyleId>
              </a:tblPr>
              <a:tblGrid>
                <a:gridCol w="197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Constraints source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Constraints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Security operations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CC33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sta_id  &lt; IWLAGN_STATION_COUNT </a:t>
                      </a:r>
                      <a:endParaRPr>
                        <a:highlight>
                          <a:srgbClr val="FFCC33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Slice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N/A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Artificial constraints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(Security rules)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CC33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sta_id &gt;= Bound of priv-&gt;stations </a:t>
                      </a:r>
                      <a:endParaRPr>
                        <a:highlight>
                          <a:srgbClr val="FFCC33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7" name="Google Shape;367;p45"/>
          <p:cNvSpPr txBox="1"/>
          <p:nvPr/>
        </p:nvSpPr>
        <p:spPr>
          <a:xfrm>
            <a:off x="5011550" y="4130850"/>
            <a:ext cx="45588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These constraints are unsolvable!</a:t>
            </a:r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STEP 3: Solving constraints for patched code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374" name="Google Shape;374;p46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6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6"/>
          <p:cNvSpPr/>
          <p:nvPr/>
        </p:nvSpPr>
        <p:spPr>
          <a:xfrm>
            <a:off x="1073100" y="2008900"/>
            <a:ext cx="32331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6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6"/>
          <p:cNvSpPr txBox="1"/>
          <p:nvPr/>
        </p:nvSpPr>
        <p:spPr>
          <a:xfrm>
            <a:off x="576150" y="1481800"/>
            <a:ext cx="46719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sta_id)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</a:t>
            </a: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&gt;= IWLAGN_STATION_COUNT)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	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"invalid sta_id %u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", sta_id);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	</a:t>
            </a: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-EINVAL;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+	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46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0" name="Google Shape;380;p46"/>
          <p:cNvSpPr txBox="1"/>
          <p:nvPr/>
        </p:nvSpPr>
        <p:spPr>
          <a:xfrm>
            <a:off x="5011550" y="4130850"/>
            <a:ext cx="45588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These constraints are unsolvable!</a:t>
            </a:r>
            <a:endParaRPr/>
          </a:p>
        </p:txBody>
      </p:sp>
      <p:sp>
        <p:nvSpPr>
          <p:cNvPr id="381" name="Google Shape;381;p46"/>
          <p:cNvSpPr/>
          <p:nvPr/>
        </p:nvSpPr>
        <p:spPr>
          <a:xfrm>
            <a:off x="5243700" y="2214138"/>
            <a:ext cx="3453600" cy="7203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6"/>
          <p:cNvSpPr txBox="1"/>
          <p:nvPr/>
        </p:nvSpPr>
        <p:spPr>
          <a:xfrm>
            <a:off x="5243700" y="2118438"/>
            <a:ext cx="38157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The patched version </a:t>
            </a:r>
            <a:r>
              <a:rPr lang="en" sz="2000" b="1">
                <a:solidFill>
                  <a:srgbClr val="7A0019"/>
                </a:solidFill>
              </a:rPr>
              <a:t>won’t</a:t>
            </a:r>
            <a:r>
              <a:rPr lang="en" sz="2000">
                <a:solidFill>
                  <a:srgbClr val="7A0019"/>
                </a:solidFill>
              </a:rPr>
              <a:t> violate the security rule.</a:t>
            </a:r>
            <a:endParaRPr sz="2000">
              <a:solidFill>
                <a:srgbClr val="7A0019"/>
              </a:solidFill>
            </a:endParaRPr>
          </a:p>
        </p:txBody>
      </p:sp>
      <p:sp>
        <p:nvSpPr>
          <p:cNvPr id="383" name="Google Shape;38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STEP 1’: Symbolically analyzing unpatched code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389" name="Google Shape;389;p47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7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7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7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sta_id)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47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4" name="Google Shape;394;p47"/>
          <p:cNvSpPr txBox="1"/>
          <p:nvPr/>
        </p:nvSpPr>
        <p:spPr>
          <a:xfrm>
            <a:off x="5365625" y="2943075"/>
            <a:ext cx="40938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Identify vulnerable operations.</a:t>
            </a:r>
            <a:endParaRPr/>
          </a:p>
        </p:txBody>
      </p:sp>
      <p:cxnSp>
        <p:nvCxnSpPr>
          <p:cNvPr id="395" name="Google Shape;395;p47"/>
          <p:cNvCxnSpPr/>
          <p:nvPr/>
        </p:nvCxnSpPr>
        <p:spPr>
          <a:xfrm flipH="1">
            <a:off x="3529325" y="3174525"/>
            <a:ext cx="1836300" cy="2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6" name="Google Shape;396;p47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8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STEP 1’: Symbolically analyzing unpatched code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403" name="Google Shape;403;p48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8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8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8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sta_id)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48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8" name="Google Shape;408;p48"/>
          <p:cNvSpPr txBox="1"/>
          <p:nvPr/>
        </p:nvSpPr>
        <p:spPr>
          <a:xfrm>
            <a:off x="5365625" y="2260950"/>
            <a:ext cx="3418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Extract critical variable.</a:t>
            </a:r>
            <a:endParaRPr sz="2000">
              <a:solidFill>
                <a:srgbClr val="7A0019"/>
              </a:solidFill>
            </a:endParaRPr>
          </a:p>
        </p:txBody>
      </p:sp>
      <p:sp>
        <p:nvSpPr>
          <p:cNvPr id="409" name="Google Shape;409;p48"/>
          <p:cNvSpPr txBox="1"/>
          <p:nvPr/>
        </p:nvSpPr>
        <p:spPr>
          <a:xfrm>
            <a:off x="5365625" y="2943075"/>
            <a:ext cx="40938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Identify vulnerable operations.</a:t>
            </a:r>
            <a:endParaRPr/>
          </a:p>
        </p:txBody>
      </p:sp>
      <p:cxnSp>
        <p:nvCxnSpPr>
          <p:cNvPr id="410" name="Google Shape;410;p48"/>
          <p:cNvCxnSpPr/>
          <p:nvPr/>
        </p:nvCxnSpPr>
        <p:spPr>
          <a:xfrm flipH="1">
            <a:off x="3529325" y="3174525"/>
            <a:ext cx="1836300" cy="2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48"/>
          <p:cNvCxnSpPr/>
          <p:nvPr/>
        </p:nvCxnSpPr>
        <p:spPr>
          <a:xfrm flipH="1">
            <a:off x="2897250" y="2596800"/>
            <a:ext cx="2521800" cy="46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2" name="Google Shape;412;p48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13" name="Google Shape;41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9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STEP 1’: Symbolically analyzing unpatched code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419" name="Google Shape;419;p49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9"/>
          <p:cNvSpPr/>
          <p:nvPr/>
        </p:nvSpPr>
        <p:spPr>
          <a:xfrm>
            <a:off x="3039075" y="1792600"/>
            <a:ext cx="7350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9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9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9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9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5" name="Google Shape;425;p49"/>
          <p:cNvSpPr txBox="1"/>
          <p:nvPr/>
        </p:nvSpPr>
        <p:spPr>
          <a:xfrm>
            <a:off x="5365625" y="2260950"/>
            <a:ext cx="3418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Extract critical variable.</a:t>
            </a:r>
            <a:endParaRPr sz="2000">
              <a:solidFill>
                <a:srgbClr val="7A0019"/>
              </a:solidFill>
            </a:endParaRPr>
          </a:p>
        </p:txBody>
      </p:sp>
      <p:sp>
        <p:nvSpPr>
          <p:cNvPr id="426" name="Google Shape;426;p49"/>
          <p:cNvSpPr txBox="1"/>
          <p:nvPr/>
        </p:nvSpPr>
        <p:spPr>
          <a:xfrm>
            <a:off x="5365625" y="2943075"/>
            <a:ext cx="40938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Identify vulnerable operations.</a:t>
            </a:r>
            <a:endParaRPr/>
          </a:p>
        </p:txBody>
      </p:sp>
      <p:cxnSp>
        <p:nvCxnSpPr>
          <p:cNvPr id="427" name="Google Shape;427;p49"/>
          <p:cNvCxnSpPr/>
          <p:nvPr/>
        </p:nvCxnSpPr>
        <p:spPr>
          <a:xfrm flipH="1">
            <a:off x="3529325" y="3174525"/>
            <a:ext cx="1836300" cy="2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8" name="Google Shape;428;p49"/>
          <p:cNvCxnSpPr/>
          <p:nvPr/>
        </p:nvCxnSpPr>
        <p:spPr>
          <a:xfrm flipH="1">
            <a:off x="2897250" y="2596800"/>
            <a:ext cx="2521800" cy="467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9" name="Google Shape;429;p49"/>
          <p:cNvCxnSpPr/>
          <p:nvPr/>
        </p:nvCxnSpPr>
        <p:spPr>
          <a:xfrm rot="10800000" flipH="1">
            <a:off x="2646900" y="2037200"/>
            <a:ext cx="734700" cy="102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0" name="Google Shape;430;p49"/>
          <p:cNvSpPr txBox="1"/>
          <p:nvPr/>
        </p:nvSpPr>
        <p:spPr>
          <a:xfrm>
            <a:off x="1884225" y="2319350"/>
            <a:ext cx="1128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Slicing</a:t>
            </a:r>
            <a:endParaRPr/>
          </a:p>
        </p:txBody>
      </p:sp>
      <p:sp>
        <p:nvSpPr>
          <p:cNvPr id="431" name="Google Shape;431;p49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32" name="Google Shape;432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0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STEP 2’: Collecting and construct constraints for unpatched code</a:t>
            </a:r>
            <a:endParaRPr>
              <a:solidFill>
                <a:srgbClr val="7A001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438" name="Google Shape;438;p50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0"/>
          <p:cNvSpPr/>
          <p:nvPr/>
        </p:nvSpPr>
        <p:spPr>
          <a:xfrm>
            <a:off x="3039075" y="1792600"/>
            <a:ext cx="7350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0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0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0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50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4" name="Google Shape;444;p50"/>
          <p:cNvSpPr/>
          <p:nvPr/>
        </p:nvSpPr>
        <p:spPr>
          <a:xfrm>
            <a:off x="3989250" y="1942600"/>
            <a:ext cx="101700" cy="1239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0"/>
          <p:cNvSpPr txBox="1"/>
          <p:nvPr/>
        </p:nvSpPr>
        <p:spPr>
          <a:xfrm>
            <a:off x="5145325" y="1287075"/>
            <a:ext cx="3957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Collecting constraints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446" name="Google Shape;446;p50"/>
          <p:cNvCxnSpPr>
            <a:stCxn id="445" idx="1"/>
            <a:endCxn id="444" idx="1"/>
          </p:cNvCxnSpPr>
          <p:nvPr/>
        </p:nvCxnSpPr>
        <p:spPr>
          <a:xfrm flipH="1">
            <a:off x="4090825" y="1499925"/>
            <a:ext cx="1054500" cy="1062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447" name="Google Shape;447;p50"/>
          <p:cNvGraphicFramePr/>
          <p:nvPr/>
        </p:nvGraphicFramePr>
        <p:xfrm>
          <a:off x="5145325" y="1792600"/>
          <a:ext cx="3957300" cy="1798200"/>
        </p:xfrm>
        <a:graphic>
          <a:graphicData uri="http://schemas.openxmlformats.org/drawingml/2006/table">
            <a:tbl>
              <a:tblPr>
                <a:noFill/>
                <a:tableStyleId>{66A8448A-A5CB-423C-8EE3-7F233958ADF5}</a:tableStyleId>
              </a:tblPr>
              <a:tblGrid>
                <a:gridCol w="197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Constraints source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Constraints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Security operations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-</a:t>
                      </a:r>
                      <a:endParaRPr>
                        <a:solidFill>
                          <a:srgbClr val="7A0019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Slice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Artificial constraints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(Security rules)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sta_id &lt; Bound of priv-&gt;stations</a:t>
                      </a:r>
                      <a:endParaRPr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8" name="Google Shape;448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STEP 2’: Collecting and construct constraints for unpatched code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A001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454" name="Google Shape;454;p51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1"/>
          <p:cNvSpPr/>
          <p:nvPr/>
        </p:nvSpPr>
        <p:spPr>
          <a:xfrm>
            <a:off x="3039075" y="1792600"/>
            <a:ext cx="7350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1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1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1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51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0" name="Google Shape;460;p51"/>
          <p:cNvSpPr/>
          <p:nvPr/>
        </p:nvSpPr>
        <p:spPr>
          <a:xfrm>
            <a:off x="3989250" y="1942600"/>
            <a:ext cx="101700" cy="1239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1"/>
          <p:cNvSpPr txBox="1"/>
          <p:nvPr/>
        </p:nvSpPr>
        <p:spPr>
          <a:xfrm>
            <a:off x="5145325" y="1287075"/>
            <a:ext cx="3957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Collecting constraints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462" name="Google Shape;462;p51"/>
          <p:cNvCxnSpPr>
            <a:stCxn id="461" idx="1"/>
            <a:endCxn id="460" idx="1"/>
          </p:cNvCxnSpPr>
          <p:nvPr/>
        </p:nvCxnSpPr>
        <p:spPr>
          <a:xfrm flipH="1">
            <a:off x="4090825" y="1499925"/>
            <a:ext cx="1054500" cy="1062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463" name="Google Shape;463;p51"/>
          <p:cNvGraphicFramePr/>
          <p:nvPr/>
        </p:nvGraphicFramePr>
        <p:xfrm>
          <a:off x="5145325" y="1792600"/>
          <a:ext cx="3957300" cy="2224920"/>
        </p:xfrm>
        <a:graphic>
          <a:graphicData uri="http://schemas.openxmlformats.org/drawingml/2006/table">
            <a:tbl>
              <a:tblPr>
                <a:noFill/>
                <a:tableStyleId>{66A8448A-A5CB-423C-8EE3-7F233958ADF5}</a:tableStyleId>
              </a:tblPr>
              <a:tblGrid>
                <a:gridCol w="197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Constraints source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Constraints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Security operations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7A0019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sta_id  &gt;= IWLAGN_STATION_COUNT</a:t>
                      </a:r>
                      <a:endParaRPr>
                        <a:solidFill>
                          <a:srgbClr val="7A0019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Slice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Artificial constraints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(Security rules)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sta_id &lt; Bound of priv-&gt;stations</a:t>
                      </a:r>
                      <a:endParaRPr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4" name="Google Shape;464;p51"/>
          <p:cNvSpPr txBox="1"/>
          <p:nvPr/>
        </p:nvSpPr>
        <p:spPr>
          <a:xfrm>
            <a:off x="6589550" y="950963"/>
            <a:ext cx="52716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1"/>
          <p:cNvSpPr txBox="1"/>
          <p:nvPr/>
        </p:nvSpPr>
        <p:spPr>
          <a:xfrm>
            <a:off x="5272100" y="4029825"/>
            <a:ext cx="34935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80000"/>
                </a:solidFill>
              </a:rPr>
              <a:t>Non-violating security rules</a:t>
            </a:r>
            <a:endParaRPr sz="2000">
              <a:solidFill>
                <a:srgbClr val="980000"/>
              </a:solidFill>
            </a:endParaRPr>
          </a:p>
        </p:txBody>
      </p:sp>
      <p:cxnSp>
        <p:nvCxnSpPr>
          <p:cNvPr id="466" name="Google Shape;466;p51"/>
          <p:cNvCxnSpPr/>
          <p:nvPr/>
        </p:nvCxnSpPr>
        <p:spPr>
          <a:xfrm rot="10800000" flipH="1">
            <a:off x="7101900" y="3900400"/>
            <a:ext cx="294600" cy="25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7" name="Google Shape;46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2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STEP 3’: Solving constraints for unpatched code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A001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473" name="Google Shape;473;p52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2"/>
          <p:cNvSpPr/>
          <p:nvPr/>
        </p:nvSpPr>
        <p:spPr>
          <a:xfrm>
            <a:off x="3039075" y="1792600"/>
            <a:ext cx="7350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2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2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2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52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9" name="Google Shape;479;p52"/>
          <p:cNvSpPr/>
          <p:nvPr/>
        </p:nvSpPr>
        <p:spPr>
          <a:xfrm>
            <a:off x="3989250" y="1942600"/>
            <a:ext cx="101700" cy="1239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2"/>
          <p:cNvSpPr txBox="1"/>
          <p:nvPr/>
        </p:nvSpPr>
        <p:spPr>
          <a:xfrm>
            <a:off x="5145325" y="1287075"/>
            <a:ext cx="3957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Slicing &amp; Collecting constraints</a:t>
            </a:r>
            <a:endParaRPr sz="2000">
              <a:solidFill>
                <a:srgbClr val="7A0019"/>
              </a:solidFill>
            </a:endParaRPr>
          </a:p>
        </p:txBody>
      </p:sp>
      <p:cxnSp>
        <p:nvCxnSpPr>
          <p:cNvPr id="481" name="Google Shape;481;p52"/>
          <p:cNvCxnSpPr>
            <a:stCxn id="480" idx="1"/>
            <a:endCxn id="479" idx="1"/>
          </p:cNvCxnSpPr>
          <p:nvPr/>
        </p:nvCxnSpPr>
        <p:spPr>
          <a:xfrm flipH="1">
            <a:off x="4090825" y="1499925"/>
            <a:ext cx="1054500" cy="1062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482" name="Google Shape;482;p52"/>
          <p:cNvGraphicFramePr/>
          <p:nvPr/>
        </p:nvGraphicFramePr>
        <p:xfrm>
          <a:off x="5145325" y="1792600"/>
          <a:ext cx="3957300" cy="2224920"/>
        </p:xfrm>
        <a:graphic>
          <a:graphicData uri="http://schemas.openxmlformats.org/drawingml/2006/table">
            <a:tbl>
              <a:tblPr>
                <a:noFill/>
                <a:tableStyleId>{66A8448A-A5CB-423C-8EE3-7F233958ADF5}</a:tableStyleId>
              </a:tblPr>
              <a:tblGrid>
                <a:gridCol w="197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Constraints source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Constraints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Security operations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7A0019"/>
                          </a:solidFill>
                          <a:highlight>
                            <a:srgbClr val="FFCC33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sta_id  &gt;= IWLAGN_STATION_COUNT</a:t>
                      </a:r>
                      <a:endParaRPr>
                        <a:solidFill>
                          <a:srgbClr val="7A0019"/>
                        </a:solidFill>
                        <a:highlight>
                          <a:srgbClr val="FFCC33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Slice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Artificial constraints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(Security rules)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highlight>
                            <a:srgbClr val="FFCC33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sta_id &lt; Bound of priv-&gt;stations</a:t>
                      </a:r>
                      <a:endParaRPr>
                        <a:highlight>
                          <a:srgbClr val="FFCC33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3" name="Google Shape;483;p52"/>
          <p:cNvSpPr txBox="1"/>
          <p:nvPr/>
        </p:nvSpPr>
        <p:spPr>
          <a:xfrm>
            <a:off x="5383300" y="4130850"/>
            <a:ext cx="41871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These constraints are also </a:t>
            </a:r>
            <a:endParaRPr sz="20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unsolvable!</a:t>
            </a:r>
            <a:endParaRPr/>
          </a:p>
        </p:txBody>
      </p:sp>
      <p:sp>
        <p:nvSpPr>
          <p:cNvPr id="484" name="Google Shape;484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Motivation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400"/>
              <a:buChar char="●"/>
            </a:pPr>
            <a:r>
              <a:rPr lang="en" sz="2400">
                <a:solidFill>
                  <a:srgbClr val="999999"/>
                </a:solidFill>
              </a:rPr>
              <a:t>The overwhelming number of bugs reports</a:t>
            </a:r>
            <a:endParaRPr sz="2400">
              <a:solidFill>
                <a:srgbClr val="999999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999999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Patch propagation in derivative programs is hard and expensive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Example: Many projects are derived from the Linux kernel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999999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698100" y="4703875"/>
            <a:ext cx="20970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https://developer.solid-run.com/knowledge-base/linux-based-os-for-ib8000/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784" y="2876550"/>
            <a:ext cx="4838541" cy="22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3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STEP 3’: Solving constraints for unpatched code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A001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490" name="Google Shape;490;p53"/>
          <p:cNvSpPr/>
          <p:nvPr/>
        </p:nvSpPr>
        <p:spPr>
          <a:xfrm>
            <a:off x="388400" y="1362225"/>
            <a:ext cx="4671900" cy="3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3"/>
          <p:cNvSpPr/>
          <p:nvPr/>
        </p:nvSpPr>
        <p:spPr>
          <a:xfrm>
            <a:off x="3039075" y="1792600"/>
            <a:ext cx="7350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3"/>
          <p:cNvSpPr/>
          <p:nvPr/>
        </p:nvSpPr>
        <p:spPr>
          <a:xfrm>
            <a:off x="1424700" y="3080500"/>
            <a:ext cx="2118300" cy="1896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3"/>
          <p:cNvSpPr txBox="1"/>
          <p:nvPr/>
        </p:nvSpPr>
        <p:spPr>
          <a:xfrm>
            <a:off x="1038525" y="2403331"/>
            <a:ext cx="28200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3"/>
          <p:cNvSpPr txBox="1"/>
          <p:nvPr/>
        </p:nvSpPr>
        <p:spPr>
          <a:xfrm>
            <a:off x="576150" y="1481801"/>
            <a:ext cx="4757100" cy="3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CVE-2012-6712</a:t>
            </a:r>
            <a:endParaRPr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int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iwl_sta_ucode_activate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(... , u8 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 {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(!(priv-&gt;stations[</a:t>
            </a:r>
            <a:r>
              <a:rPr lang="en">
                <a:solidFill>
                  <a:srgbClr val="7A0019"/>
                </a:solidFill>
                <a:latin typeface="Roboto"/>
                <a:ea typeface="Roboto"/>
                <a:cs typeface="Roboto"/>
                <a:sym typeface="Roboto"/>
              </a:rPr>
              <a:t>sta_id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].used ))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IWL_ERR(priv,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"Error active station id %u "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"addr %pM\n"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C42A0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sta_id, priv-&gt;stations[sta_id].sta.sta.addr);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0;	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}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53"/>
          <p:cNvSpPr txBox="1"/>
          <p:nvPr/>
        </p:nvSpPr>
        <p:spPr>
          <a:xfrm>
            <a:off x="311700" y="1481789"/>
            <a:ext cx="5235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6" name="Google Shape;496;p53"/>
          <p:cNvSpPr/>
          <p:nvPr/>
        </p:nvSpPr>
        <p:spPr>
          <a:xfrm>
            <a:off x="5218625" y="2172350"/>
            <a:ext cx="3674100" cy="7203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3"/>
          <p:cNvSpPr txBox="1"/>
          <p:nvPr/>
        </p:nvSpPr>
        <p:spPr>
          <a:xfrm>
            <a:off x="5218625" y="2118438"/>
            <a:ext cx="38157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The unpatched version MUST violate the security rule.</a:t>
            </a:r>
            <a:endParaRPr sz="2000">
              <a:solidFill>
                <a:srgbClr val="7A0019"/>
              </a:solidFill>
            </a:endParaRPr>
          </a:p>
        </p:txBody>
      </p:sp>
      <p:sp>
        <p:nvSpPr>
          <p:cNvPr id="498" name="Google Shape;498;p53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99" name="Google Shape;499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500" name="Google Shape;500;p53"/>
          <p:cNvSpPr txBox="1"/>
          <p:nvPr/>
        </p:nvSpPr>
        <p:spPr>
          <a:xfrm>
            <a:off x="5383300" y="4130850"/>
            <a:ext cx="41871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These constraints are also </a:t>
            </a:r>
            <a:endParaRPr sz="20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A0019"/>
                </a:solidFill>
              </a:rPr>
              <a:t>unsolvable!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4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STEP 4: Symbolic rules comparison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4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2000">
                <a:solidFill>
                  <a:srgbClr val="000000"/>
                </a:solidFill>
              </a:rPr>
              <a:t>The constraints for patched version are unsolvable!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980000"/>
                </a:solidFill>
              </a:rPr>
              <a:t>“Violating security rules”</a:t>
            </a:r>
            <a:r>
              <a:rPr lang="en" sz="2000">
                <a:solidFill>
                  <a:srgbClr val="000000"/>
                </a:solidFill>
              </a:rPr>
              <a:t> is </a:t>
            </a:r>
            <a:r>
              <a:rPr lang="en" sz="2000">
                <a:solidFill>
                  <a:schemeClr val="dk1"/>
                </a:solidFill>
              </a:rPr>
              <a:t>unsolvable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Patched version does not have an out-of-bound access</a:t>
            </a:r>
            <a:endParaRPr sz="20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2000">
                <a:solidFill>
                  <a:srgbClr val="000000"/>
                </a:solidFill>
              </a:rPr>
              <a:t>The constraints for unpatched version are unsolvable!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980000"/>
                </a:solidFill>
              </a:rPr>
              <a:t>“NOT violating security rules”</a:t>
            </a:r>
            <a:r>
              <a:rPr lang="en" sz="2000">
                <a:solidFill>
                  <a:srgbClr val="000000"/>
                </a:solidFill>
              </a:rPr>
              <a:t> is </a:t>
            </a:r>
            <a:r>
              <a:rPr lang="en" sz="2000">
                <a:solidFill>
                  <a:schemeClr val="dk1"/>
                </a:solidFill>
              </a:rPr>
              <a:t>unsolvable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Unpatched version has out-of-bound accesses</a:t>
            </a:r>
            <a:endParaRPr sz="20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507" name="Google Shape;507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508" name="Google Shape;508;p54"/>
          <p:cNvSpPr/>
          <p:nvPr/>
        </p:nvSpPr>
        <p:spPr>
          <a:xfrm>
            <a:off x="693750" y="3586400"/>
            <a:ext cx="7756500" cy="7203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CC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80000"/>
                </a:solidFill>
              </a:rPr>
              <a:t>Conclusion: The patch blocks an out-of-bound access.</a:t>
            </a:r>
            <a:endParaRPr sz="24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5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Advantages of our approach</a:t>
            </a:r>
            <a:endParaRPr>
              <a:solidFill>
                <a:srgbClr val="7A001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514" name="Google Shape;514;p55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Very few false positives --- Special use of under-constrained symbolic execution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97%</a:t>
            </a: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precision rate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Determine security impacts of bugs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By detecting security rules violations, it can identify security bugs and also their security impacts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Easy to extend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 cover more kinds of security impacts, users just need to model more types of security rules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515" name="Google Shape;515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6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Implementation</a:t>
            </a:r>
            <a:endParaRPr sz="24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0019"/>
              </a:solidFill>
            </a:endParaRPr>
          </a:p>
        </p:txBody>
      </p:sp>
      <p:sp>
        <p:nvSpPr>
          <p:cNvPr id="521" name="Google Shape;521;p56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Our prototype: SID 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○"/>
            </a:pPr>
            <a:r>
              <a:rPr lang="en"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Based on LLVM</a:t>
            </a:r>
            <a:endParaRPr sz="24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Currently support five types of common security impacts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Out-of-bound access, permission bypass, uninitialized use, use-after-free, and double-free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522" name="Google Shape;52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7A0019"/>
                </a:solidFill>
              </a:rPr>
              <a:t>Evaluation </a:t>
            </a:r>
            <a:endParaRPr sz="4000"/>
          </a:p>
        </p:txBody>
      </p:sp>
      <p:sp>
        <p:nvSpPr>
          <p:cNvPr id="528" name="Google Shape;528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8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Performance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534" name="Google Shape;534;p58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We analyzed 54K patches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The experiments were performed on a desktop with 32GB RAM and 6 core Intel Xeon CPU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The analysis takes an average of 0.83 seconds </a:t>
            </a:r>
            <a:r>
              <a:rPr lang="en" sz="2400">
                <a:solidFill>
                  <a:schemeClr val="dk1"/>
                </a:solidFill>
              </a:rPr>
              <a:t>for each patch.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535" name="Google Shape;535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False-positive</a:t>
            </a:r>
            <a:r>
              <a:rPr lang="en" sz="2400">
                <a:solidFill>
                  <a:srgbClr val="7A0019"/>
                </a:solidFill>
              </a:rPr>
              <a:t> </a:t>
            </a:r>
            <a:r>
              <a:rPr lang="en">
                <a:solidFill>
                  <a:srgbClr val="7A0019"/>
                </a:solidFill>
              </a:rPr>
              <a:t>and false-negative analysis 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541" name="Google Shape;541;p59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</a:pPr>
            <a:r>
              <a:rPr lang="en" sz="2400">
                <a:solidFill>
                  <a:schemeClr val="dk1"/>
                </a:solidFill>
              </a:rPr>
              <a:t>Few false positives </a:t>
            </a:r>
            <a:endParaRPr sz="24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We confirmed 227 security bugs with 8 false-positive cases.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</a:pPr>
            <a:r>
              <a:rPr lang="en" sz="2400">
                <a:solidFill>
                  <a:schemeClr val="dk1"/>
                </a:solidFill>
              </a:rPr>
              <a:t>False negatives (can be reduced)</a:t>
            </a:r>
            <a:endParaRPr sz="24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53% false negatives.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Most of them are caused by incomplete coverage for security and vulnerable operations. 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542" name="Google Shape;542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0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Security impacts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 Light"/>
              <a:buChar char="○"/>
            </a:pPr>
            <a:r>
              <a:rPr lang="en" sz="24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Already confirmed by SID</a:t>
            </a:r>
            <a:endParaRPr sz="24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Light"/>
              <a:buChar char="○"/>
            </a:pPr>
            <a:endParaRPr sz="24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 Light"/>
              <a:buChar char="●"/>
            </a:pPr>
            <a:r>
              <a:rPr lang="en" sz="2400">
                <a:solidFill>
                  <a:schemeClr val="dk1"/>
                </a:solidFill>
              </a:rPr>
              <a:t>Reachability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○"/>
            </a:pPr>
            <a:r>
              <a:rPr lang="en"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Check the call chain from entry points to vulnerable functions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48" name="Google Shape;548;p60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Security evaluation for identified security bugs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549" name="Google Shape;54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1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Security evaluation for identified security bugs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555" name="Google Shape;555;p61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Vulnerability confirmation for CVE</a:t>
            </a:r>
            <a:endParaRPr sz="24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54</a:t>
            </a: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CVEs confirmed out of 227 identified bugs.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117 security bugs are still under review. 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Reachability analysis for security bugs</a:t>
            </a:r>
            <a:endParaRPr sz="24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</a:pPr>
            <a:r>
              <a:rPr lang="en" sz="20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28</a:t>
            </a: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dynamically confirmed bugs (fuzzers).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</a:pPr>
            <a:r>
              <a:rPr lang="en" sz="20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154</a:t>
            </a: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are reachable from attacker controllable entry points, such as system calls.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</a:pPr>
            <a:r>
              <a:rPr lang="en" sz="2400" b="1" i="1">
                <a:solidFill>
                  <a:schemeClr val="dk1"/>
                </a:solidFill>
              </a:rPr>
              <a:t>21</a:t>
            </a:r>
            <a:r>
              <a:rPr lang="en" sz="2400">
                <a:solidFill>
                  <a:schemeClr val="dk1"/>
                </a:solidFill>
              </a:rPr>
              <a:t> security bugs still unpatched in the Android kernel.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556" name="Google Shape;556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2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A0019"/>
                </a:solidFill>
              </a:rPr>
              <a:t>Conclusions</a:t>
            </a:r>
            <a:endParaRPr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0019"/>
              </a:solidFill>
            </a:endParaRPr>
          </a:p>
        </p:txBody>
      </p:sp>
      <p:sp>
        <p:nvSpPr>
          <p:cNvPr id="562" name="Google Shape;562;p62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Timely patching of security bugs requires the determination of security impacts</a:t>
            </a:r>
            <a:endParaRPr sz="24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Patch propagation is hard and expensive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So maintainers have to prioritize to fix the security bugs. </a:t>
            </a:r>
            <a:r>
              <a:rPr lang="en" sz="2400">
                <a:solidFill>
                  <a:schemeClr val="dk1"/>
                </a:solidFill>
              </a:rPr>
              <a:t>	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 exploit the properties of under-constrained symbolic execution for the determination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Our novel approach: </a:t>
            </a:r>
            <a:r>
              <a:rPr lang="en" sz="2000" b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Symbolic rule comparison</a:t>
            </a:r>
            <a:endParaRPr sz="2000"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Identified many overlooked security bugs in the kernel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They may cause critical security consequences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563" name="Google Shape;563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729000" y="3835275"/>
            <a:ext cx="7743600" cy="9159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A0019"/>
                </a:solidFill>
              </a:rPr>
              <a:t>Maintainers are prioritizing to fix security bugs.</a:t>
            </a:r>
            <a:endParaRPr sz="2400">
              <a:solidFill>
                <a:srgbClr val="7A001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A0019"/>
                </a:solidFill>
              </a:rPr>
              <a:t>Unrecognized security bugs may be left unpatched!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Motivation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24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The overwhelming number of bugs reports</a:t>
            </a:r>
            <a:endParaRPr sz="24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Security bugs may not be fixed timely, and attackers have opportunities to exploit these security bugs 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Patch propagation in derivative programs is hard and expensive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3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569" name="Google Shape;569;p63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70" name="Google Shape;570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7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7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98" name="Google Shape;598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ACE79-CEF2-431D-B9FB-FE48AFDA3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05" y="1042783"/>
            <a:ext cx="8156740" cy="348211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8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8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05" name="Google Shape;605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7EC25-CB5E-44BA-86AA-60F836EC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400050"/>
            <a:ext cx="73723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9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7A0019"/>
                </a:solidFill>
              </a:rPr>
              <a:t>Security impacts, security rules violation, and fixes</a:t>
            </a:r>
            <a:endParaRPr sz="24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7A00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0019"/>
              </a:solidFill>
            </a:endParaRPr>
          </a:p>
        </p:txBody>
      </p:sp>
      <p:sp>
        <p:nvSpPr>
          <p:cNvPr id="611" name="Google Shape;611;p69"/>
          <p:cNvSpPr txBox="1"/>
          <p:nvPr/>
        </p:nvSpPr>
        <p:spPr>
          <a:xfrm>
            <a:off x="2400600" y="1669775"/>
            <a:ext cx="26643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12" name="Google Shape;612;p69"/>
          <p:cNvGraphicFramePr/>
          <p:nvPr/>
        </p:nvGraphicFramePr>
        <p:xfrm>
          <a:off x="78463" y="1017725"/>
          <a:ext cx="8932800" cy="3261180"/>
        </p:xfrm>
        <a:graphic>
          <a:graphicData uri="http://schemas.openxmlformats.org/drawingml/2006/table">
            <a:tbl>
              <a:tblPr>
                <a:noFill/>
                <a:tableStyleId>{66A8448A-A5CB-423C-8EE3-7F233958ADF5}</a:tableStyleId>
              </a:tblPr>
              <a:tblGrid>
                <a:gridCol w="30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Main security impacts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Security rules violation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Common fixes</a:t>
                      </a:r>
                      <a:endParaRPr sz="2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Out-of-bound access (16.5%)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Read/Write out of boundary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Add bound check (79%)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Uninitialized use (13.7%)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Use before initialization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Add initialization (78%)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Permission bypass (21.9%)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Sensitive operations without perm check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Add permission check (59%)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Use-after-free, double-free (4.3%)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Use freed pointer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Add nullification (32%)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...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...</a:t>
                      </a: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...</a:t>
                      </a: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3" name="Google Shape;613;p69"/>
          <p:cNvSpPr txBox="1"/>
          <p:nvPr/>
        </p:nvSpPr>
        <p:spPr>
          <a:xfrm>
            <a:off x="1045425" y="480425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69"/>
          <p:cNvSpPr txBox="1"/>
          <p:nvPr/>
        </p:nvSpPr>
        <p:spPr>
          <a:xfrm>
            <a:off x="78475" y="436825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(See II. BACKGROUND)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15" name="Google Shape;615;p69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16" name="Google Shape;616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0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A0019"/>
                </a:solidFill>
              </a:rPr>
              <a:t>Modeling different types of security bugs</a:t>
            </a:r>
            <a:endParaRPr sz="2400">
              <a:solidFill>
                <a:srgbClr val="7A0019"/>
              </a:solidFill>
            </a:endParaRPr>
          </a:p>
        </p:txBody>
      </p:sp>
      <p:graphicFrame>
        <p:nvGraphicFramePr>
          <p:cNvPr id="622" name="Google Shape;622;p70"/>
          <p:cNvGraphicFramePr/>
          <p:nvPr/>
        </p:nvGraphicFramePr>
        <p:xfrm>
          <a:off x="952500" y="1017725"/>
          <a:ext cx="7239000" cy="2560170"/>
        </p:xfrm>
        <a:graphic>
          <a:graphicData uri="http://schemas.openxmlformats.org/drawingml/2006/table">
            <a:tbl>
              <a:tblPr>
                <a:noFill/>
                <a:tableStyleId>{66A8448A-A5CB-423C-8EE3-7F233958ADF5}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Security operation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Patched version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Unpatched version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Pointer nullification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1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0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Initialization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1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0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Permission check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1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0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Bound check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 &lt; UpBound, or 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 &gt; LowBound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 ⩾ UpBound, resp.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 ⩽ LowBound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23" name="Google Shape;623;p70"/>
          <p:cNvSpPr txBox="1"/>
          <p:nvPr/>
        </p:nvSpPr>
        <p:spPr>
          <a:xfrm>
            <a:off x="632100" y="3681850"/>
            <a:ext cx="78798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for security operations from patches. Flag</a:t>
            </a:r>
            <a:r>
              <a:rPr lang="en" baseline="-25000"/>
              <a:t>CV</a:t>
            </a:r>
            <a:r>
              <a:rPr lang="en"/>
              <a:t> : Flag symbol; CV: critical variable ; UpBound: checked upper bound; LowBound: checked lower bound.</a:t>
            </a:r>
            <a:endParaRPr/>
          </a:p>
        </p:txBody>
      </p:sp>
      <p:sp>
        <p:nvSpPr>
          <p:cNvPr id="624" name="Google Shape;624;p70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5" name="Google Shape;625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1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A0019"/>
                </a:solidFill>
              </a:rPr>
              <a:t>Modeling different types of security bugs</a:t>
            </a:r>
            <a:endParaRPr sz="2400">
              <a:solidFill>
                <a:srgbClr val="7A0019"/>
              </a:solidFill>
            </a:endParaRPr>
          </a:p>
        </p:txBody>
      </p:sp>
      <p:graphicFrame>
        <p:nvGraphicFramePr>
          <p:cNvPr id="631" name="Google Shape;631;p71"/>
          <p:cNvGraphicFramePr/>
          <p:nvPr/>
        </p:nvGraphicFramePr>
        <p:xfrm>
          <a:off x="952500" y="1059575"/>
          <a:ext cx="7239000" cy="3108810"/>
        </p:xfrm>
        <a:graphic>
          <a:graphicData uri="http://schemas.openxmlformats.org/drawingml/2006/table">
            <a:tbl>
              <a:tblPr>
                <a:noFill/>
                <a:tableStyleId>{66A8448A-A5CB-423C-8EE3-7F233958ADF5}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Security rules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Patched version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Unpatched version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 use after free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0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1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Use after initialization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0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1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Permission check before sensitive operations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0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FLAG</a:t>
                      </a:r>
                      <a:r>
                        <a:rPr lang="en" sz="1800" baseline="-250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= 1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In-bound access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⩾</a:t>
                      </a: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MAX, or/and 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⩽</a:t>
                      </a: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MIN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 &lt; MAX, resp.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CV &gt; MIN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2" name="Google Shape;632;p71"/>
          <p:cNvSpPr txBox="1"/>
          <p:nvPr/>
        </p:nvSpPr>
        <p:spPr>
          <a:xfrm>
            <a:off x="632100" y="4225475"/>
            <a:ext cx="78798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from security rules. Flag</a:t>
            </a:r>
            <a:r>
              <a:rPr lang="en" baseline="-25000"/>
              <a:t>CV</a:t>
            </a:r>
            <a:r>
              <a:rPr lang="en"/>
              <a:t> : Flag symbol; CV: critical variable; MAX: maximum bound of the buffer; MIN: minimum bound of the buffer</a:t>
            </a:r>
            <a:endParaRPr/>
          </a:p>
        </p:txBody>
      </p:sp>
      <p:sp>
        <p:nvSpPr>
          <p:cNvPr id="633" name="Google Shape;633;p71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34" name="Google Shape;634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2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A0019"/>
                </a:solidFill>
              </a:rPr>
              <a:t>Generality of patch model</a:t>
            </a:r>
            <a:endParaRPr sz="2400">
              <a:solidFill>
                <a:srgbClr val="7A0019"/>
              </a:solidFill>
            </a:endParaRPr>
          </a:p>
        </p:txBody>
      </p:sp>
      <p:sp>
        <p:nvSpPr>
          <p:cNvPr id="640" name="Google Shape;640;p72"/>
          <p:cNvSpPr txBox="1"/>
          <p:nvPr/>
        </p:nvSpPr>
        <p:spPr>
          <a:xfrm>
            <a:off x="282400" y="1423725"/>
            <a:ext cx="8814900" cy="3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The existence of three key components in vulnerabilities</a:t>
            </a:r>
            <a:endParaRPr sz="24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</a:pPr>
            <a:r>
              <a:rPr lang="en" sz="20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77% </a:t>
            </a: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vulnerabilities contains all of three key components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</a:pPr>
            <a:r>
              <a:rPr lang="en" sz="20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11% </a:t>
            </a: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vulnerabilities contains part of key components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</a:pPr>
            <a:r>
              <a:rPr lang="en" sz="2400">
                <a:solidFill>
                  <a:schemeClr val="dk1"/>
                </a:solidFill>
              </a:rPr>
              <a:t>After extending, SID can support the security-impact determination for them</a:t>
            </a: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(See VII. DISCUSSION)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1" name="Google Shape;641;p72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42" name="Google Shape;642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3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7A0019"/>
                </a:solidFill>
              </a:rPr>
              <a:t>What is the common model of patches for security bugs?</a:t>
            </a:r>
            <a:endParaRPr sz="4000">
              <a:solidFill>
                <a:srgbClr val="7A0019"/>
              </a:solidFill>
            </a:endParaRPr>
          </a:p>
        </p:txBody>
      </p:sp>
      <p:sp>
        <p:nvSpPr>
          <p:cNvPr id="648" name="Google Shape;648;p73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49" name="Google Shape;649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4"/>
          <p:cNvSpPr/>
          <p:nvPr/>
        </p:nvSpPr>
        <p:spPr>
          <a:xfrm>
            <a:off x="180400" y="1761825"/>
            <a:ext cx="5670900" cy="158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Common patch model and key components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656" name="Google Shape;656;p74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Unpatched program</a:t>
            </a:r>
            <a:endParaRPr sz="220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Vulnerable_operation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Critical variable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…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;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  <p:sp>
        <p:nvSpPr>
          <p:cNvPr id="657" name="Google Shape;657;p74"/>
          <p:cNvSpPr txBox="1"/>
          <p:nvPr/>
        </p:nvSpPr>
        <p:spPr>
          <a:xfrm>
            <a:off x="134125" y="2132350"/>
            <a:ext cx="3885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FF00"/>
              </a:solidFill>
            </a:endParaRPr>
          </a:p>
        </p:txBody>
      </p:sp>
      <p:sp>
        <p:nvSpPr>
          <p:cNvPr id="658" name="Google Shape;658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5"/>
          <p:cNvSpPr/>
          <p:nvPr/>
        </p:nvSpPr>
        <p:spPr>
          <a:xfrm>
            <a:off x="180400" y="1761825"/>
            <a:ext cx="5670900" cy="158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5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Common patch model and key components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665" name="Google Shape;665;p75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Unpatched program</a:t>
            </a:r>
            <a:endParaRPr sz="220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Vulnerable_operation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Critical variable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…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;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  <p:sp>
        <p:nvSpPr>
          <p:cNvPr id="666" name="Google Shape;666;p75"/>
          <p:cNvSpPr txBox="1"/>
          <p:nvPr/>
        </p:nvSpPr>
        <p:spPr>
          <a:xfrm>
            <a:off x="134125" y="2132350"/>
            <a:ext cx="3885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FF00"/>
              </a:solidFill>
            </a:endParaRPr>
          </a:p>
        </p:txBody>
      </p:sp>
      <p:grpSp>
        <p:nvGrpSpPr>
          <p:cNvPr id="667" name="Google Shape;667;p75"/>
          <p:cNvGrpSpPr/>
          <p:nvPr/>
        </p:nvGrpSpPr>
        <p:grpSpPr>
          <a:xfrm>
            <a:off x="404200" y="3755950"/>
            <a:ext cx="2754600" cy="522601"/>
            <a:chOff x="5482950" y="2944126"/>
            <a:chExt cx="2754600" cy="527400"/>
          </a:xfrm>
        </p:grpSpPr>
        <p:sp>
          <p:nvSpPr>
            <p:cNvPr id="668" name="Google Shape;668;p75"/>
            <p:cNvSpPr/>
            <p:nvPr/>
          </p:nvSpPr>
          <p:spPr>
            <a:xfrm>
              <a:off x="5482950" y="3020344"/>
              <a:ext cx="2699400" cy="3792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5"/>
            <p:cNvSpPr txBox="1"/>
            <p:nvPr/>
          </p:nvSpPr>
          <p:spPr>
            <a:xfrm>
              <a:off x="5482950" y="2944126"/>
              <a:ext cx="2754600" cy="5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Violate security rules</a:t>
              </a: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70" name="Google Shape;670;p75"/>
          <p:cNvSpPr/>
          <p:nvPr/>
        </p:nvSpPr>
        <p:spPr>
          <a:xfrm>
            <a:off x="1956575" y="3288800"/>
            <a:ext cx="134100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7A0019"/>
                </a:solidFill>
              </a:rPr>
              <a:t>Our goal:</a:t>
            </a:r>
            <a:endParaRPr sz="4000">
              <a:solidFill>
                <a:srgbClr val="7A001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7A0019"/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Identify patches that are for security bugs</a:t>
            </a:r>
            <a:endParaRPr sz="3500">
              <a:solidFill>
                <a:srgbClr val="7A001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7A001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6"/>
          <p:cNvSpPr/>
          <p:nvPr/>
        </p:nvSpPr>
        <p:spPr>
          <a:xfrm>
            <a:off x="180400" y="1761825"/>
            <a:ext cx="5670900" cy="158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6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Common patch model and key components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678" name="Google Shape;678;p76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Unpatched program</a:t>
            </a:r>
            <a:endParaRPr sz="220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Vulnerable_operation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Critical variable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…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;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  <p:grpSp>
        <p:nvGrpSpPr>
          <p:cNvPr id="679" name="Google Shape;679;p76"/>
          <p:cNvGrpSpPr/>
          <p:nvPr/>
        </p:nvGrpSpPr>
        <p:grpSpPr>
          <a:xfrm>
            <a:off x="404200" y="3755950"/>
            <a:ext cx="2754600" cy="522601"/>
            <a:chOff x="5482950" y="2944126"/>
            <a:chExt cx="2754600" cy="527400"/>
          </a:xfrm>
        </p:grpSpPr>
        <p:sp>
          <p:nvSpPr>
            <p:cNvPr id="680" name="Google Shape;680;p76"/>
            <p:cNvSpPr/>
            <p:nvPr/>
          </p:nvSpPr>
          <p:spPr>
            <a:xfrm>
              <a:off x="5482950" y="3020344"/>
              <a:ext cx="2699400" cy="3792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6"/>
            <p:cNvSpPr txBox="1"/>
            <p:nvPr/>
          </p:nvSpPr>
          <p:spPr>
            <a:xfrm>
              <a:off x="5482950" y="2944126"/>
              <a:ext cx="2754600" cy="5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Violate security rules</a:t>
              </a: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2" name="Google Shape;682;p76"/>
          <p:cNvSpPr/>
          <p:nvPr/>
        </p:nvSpPr>
        <p:spPr>
          <a:xfrm>
            <a:off x="1956575" y="3288800"/>
            <a:ext cx="134100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76"/>
          <p:cNvGrpSpPr/>
          <p:nvPr/>
        </p:nvGrpSpPr>
        <p:grpSpPr>
          <a:xfrm>
            <a:off x="3760475" y="3755938"/>
            <a:ext cx="2243400" cy="480675"/>
            <a:chOff x="2039825" y="4005650"/>
            <a:chExt cx="2243400" cy="480675"/>
          </a:xfrm>
        </p:grpSpPr>
        <p:sp>
          <p:nvSpPr>
            <p:cNvPr id="684" name="Google Shape;684;p76"/>
            <p:cNvSpPr/>
            <p:nvPr/>
          </p:nvSpPr>
          <p:spPr>
            <a:xfrm>
              <a:off x="2062275" y="4107125"/>
              <a:ext cx="2220900" cy="3792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6"/>
            <p:cNvSpPr txBox="1"/>
            <p:nvPr/>
          </p:nvSpPr>
          <p:spPr>
            <a:xfrm>
              <a:off x="2039825" y="4005650"/>
              <a:ext cx="22434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Security impacts</a:t>
              </a: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6" name="Google Shape;686;p76"/>
          <p:cNvSpPr/>
          <p:nvPr/>
        </p:nvSpPr>
        <p:spPr>
          <a:xfrm>
            <a:off x="3122175" y="3982500"/>
            <a:ext cx="596700" cy="8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7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Common patch model and key components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693" name="Google Shape;693;p77"/>
          <p:cNvSpPr/>
          <p:nvPr/>
        </p:nvSpPr>
        <p:spPr>
          <a:xfrm>
            <a:off x="180400" y="1761825"/>
            <a:ext cx="5670900" cy="158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>
            <a:off x="1956575" y="3288800"/>
            <a:ext cx="134100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Patched program</a:t>
            </a:r>
            <a:endParaRPr sz="220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Security_operation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Critical variable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…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);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Vulnerable_operation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Critical variable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…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;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  <p:sp>
        <p:nvSpPr>
          <p:cNvPr id="696" name="Google Shape;696;p77"/>
          <p:cNvSpPr txBox="1"/>
          <p:nvPr/>
        </p:nvSpPr>
        <p:spPr>
          <a:xfrm>
            <a:off x="134125" y="2132350"/>
            <a:ext cx="3885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+</a:t>
            </a:r>
            <a:endParaRPr sz="2200">
              <a:solidFill>
                <a:srgbClr val="00FF00"/>
              </a:solidFill>
            </a:endParaRPr>
          </a:p>
        </p:txBody>
      </p:sp>
      <p:grpSp>
        <p:nvGrpSpPr>
          <p:cNvPr id="697" name="Google Shape;697;p77"/>
          <p:cNvGrpSpPr/>
          <p:nvPr/>
        </p:nvGrpSpPr>
        <p:grpSpPr>
          <a:xfrm>
            <a:off x="404200" y="3755950"/>
            <a:ext cx="2754600" cy="522601"/>
            <a:chOff x="5482950" y="2944126"/>
            <a:chExt cx="2754600" cy="527400"/>
          </a:xfrm>
        </p:grpSpPr>
        <p:sp>
          <p:nvSpPr>
            <p:cNvPr id="698" name="Google Shape;698;p77"/>
            <p:cNvSpPr/>
            <p:nvPr/>
          </p:nvSpPr>
          <p:spPr>
            <a:xfrm>
              <a:off x="5482950" y="3020344"/>
              <a:ext cx="2699400" cy="3792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7"/>
            <p:cNvSpPr txBox="1"/>
            <p:nvPr/>
          </p:nvSpPr>
          <p:spPr>
            <a:xfrm>
              <a:off x="5482950" y="2944126"/>
              <a:ext cx="2754600" cy="5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Violate security rules</a:t>
              </a: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00" name="Google Shape;700;p77"/>
          <p:cNvSpPr/>
          <p:nvPr/>
        </p:nvSpPr>
        <p:spPr>
          <a:xfrm>
            <a:off x="1956575" y="3288800"/>
            <a:ext cx="134100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77"/>
          <p:cNvGrpSpPr/>
          <p:nvPr/>
        </p:nvGrpSpPr>
        <p:grpSpPr>
          <a:xfrm>
            <a:off x="3760475" y="3755938"/>
            <a:ext cx="2243400" cy="480675"/>
            <a:chOff x="2039825" y="4005650"/>
            <a:chExt cx="2243400" cy="480675"/>
          </a:xfrm>
        </p:grpSpPr>
        <p:sp>
          <p:nvSpPr>
            <p:cNvPr id="702" name="Google Shape;702;p77"/>
            <p:cNvSpPr/>
            <p:nvPr/>
          </p:nvSpPr>
          <p:spPr>
            <a:xfrm>
              <a:off x="2062275" y="4107125"/>
              <a:ext cx="2220900" cy="3792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7"/>
            <p:cNvSpPr txBox="1"/>
            <p:nvPr/>
          </p:nvSpPr>
          <p:spPr>
            <a:xfrm>
              <a:off x="2039825" y="4005650"/>
              <a:ext cx="22434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Security impacts</a:t>
              </a: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04" name="Google Shape;704;p77"/>
          <p:cNvSpPr/>
          <p:nvPr/>
        </p:nvSpPr>
        <p:spPr>
          <a:xfrm>
            <a:off x="3122175" y="3982500"/>
            <a:ext cx="596700" cy="8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8"/>
          <p:cNvSpPr/>
          <p:nvPr/>
        </p:nvSpPr>
        <p:spPr>
          <a:xfrm>
            <a:off x="180400" y="1761825"/>
            <a:ext cx="5670900" cy="158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8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Common patch model and key components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712" name="Google Shape;712;p78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Patched program</a:t>
            </a:r>
            <a:endParaRPr sz="220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Security_operation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Critical variable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…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);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Vulnerable_operation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Critical variable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…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;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  <p:sp>
        <p:nvSpPr>
          <p:cNvPr id="713" name="Google Shape;713;p78"/>
          <p:cNvSpPr txBox="1"/>
          <p:nvPr/>
        </p:nvSpPr>
        <p:spPr>
          <a:xfrm>
            <a:off x="134125" y="2132350"/>
            <a:ext cx="3885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+</a:t>
            </a:r>
            <a:endParaRPr sz="2200">
              <a:solidFill>
                <a:srgbClr val="00FF00"/>
              </a:solidFill>
            </a:endParaRPr>
          </a:p>
        </p:txBody>
      </p:sp>
      <p:grpSp>
        <p:nvGrpSpPr>
          <p:cNvPr id="714" name="Google Shape;714;p78"/>
          <p:cNvGrpSpPr/>
          <p:nvPr/>
        </p:nvGrpSpPr>
        <p:grpSpPr>
          <a:xfrm>
            <a:off x="6133325" y="2132350"/>
            <a:ext cx="906600" cy="432675"/>
            <a:chOff x="6281350" y="2280325"/>
            <a:chExt cx="906600" cy="432675"/>
          </a:xfrm>
        </p:grpSpPr>
        <p:sp>
          <p:nvSpPr>
            <p:cNvPr id="715" name="Google Shape;715;p78"/>
            <p:cNvSpPr/>
            <p:nvPr/>
          </p:nvSpPr>
          <p:spPr>
            <a:xfrm>
              <a:off x="6360000" y="2366200"/>
              <a:ext cx="439500" cy="3468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8"/>
            <p:cNvSpPr txBox="1"/>
            <p:nvPr/>
          </p:nvSpPr>
          <p:spPr>
            <a:xfrm>
              <a:off x="6281350" y="2280325"/>
              <a:ext cx="9066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Fix</a:t>
              </a:r>
              <a:endParaRPr sz="2200"/>
            </a:p>
          </p:txBody>
        </p:sp>
      </p:grpSp>
      <p:sp>
        <p:nvSpPr>
          <p:cNvPr id="717" name="Google Shape;717;p78"/>
          <p:cNvSpPr/>
          <p:nvPr/>
        </p:nvSpPr>
        <p:spPr>
          <a:xfrm>
            <a:off x="5434650" y="2363648"/>
            <a:ext cx="768000" cy="13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78"/>
          <p:cNvGrpSpPr/>
          <p:nvPr/>
        </p:nvGrpSpPr>
        <p:grpSpPr>
          <a:xfrm>
            <a:off x="404200" y="3755950"/>
            <a:ext cx="2754600" cy="522601"/>
            <a:chOff x="5482950" y="2944126"/>
            <a:chExt cx="2754600" cy="527400"/>
          </a:xfrm>
        </p:grpSpPr>
        <p:sp>
          <p:nvSpPr>
            <p:cNvPr id="719" name="Google Shape;719;p78"/>
            <p:cNvSpPr/>
            <p:nvPr/>
          </p:nvSpPr>
          <p:spPr>
            <a:xfrm>
              <a:off x="5482950" y="3020344"/>
              <a:ext cx="2699400" cy="3792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8"/>
            <p:cNvSpPr txBox="1"/>
            <p:nvPr/>
          </p:nvSpPr>
          <p:spPr>
            <a:xfrm>
              <a:off x="5482950" y="2944126"/>
              <a:ext cx="2754600" cy="5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Violate security rules</a:t>
              </a: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21" name="Google Shape;721;p78"/>
          <p:cNvSpPr/>
          <p:nvPr/>
        </p:nvSpPr>
        <p:spPr>
          <a:xfrm>
            <a:off x="1956575" y="3288800"/>
            <a:ext cx="134100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" name="Google Shape;722;p78"/>
          <p:cNvGrpSpPr/>
          <p:nvPr/>
        </p:nvGrpSpPr>
        <p:grpSpPr>
          <a:xfrm>
            <a:off x="3760475" y="3755938"/>
            <a:ext cx="2243400" cy="480675"/>
            <a:chOff x="2039825" y="4005650"/>
            <a:chExt cx="2243400" cy="480675"/>
          </a:xfrm>
        </p:grpSpPr>
        <p:sp>
          <p:nvSpPr>
            <p:cNvPr id="723" name="Google Shape;723;p78"/>
            <p:cNvSpPr/>
            <p:nvPr/>
          </p:nvSpPr>
          <p:spPr>
            <a:xfrm>
              <a:off x="2062275" y="4107125"/>
              <a:ext cx="2220900" cy="3792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8"/>
            <p:cNvSpPr txBox="1"/>
            <p:nvPr/>
          </p:nvSpPr>
          <p:spPr>
            <a:xfrm>
              <a:off x="2039825" y="4005650"/>
              <a:ext cx="22434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Security impacts</a:t>
              </a: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25" name="Google Shape;725;p78"/>
          <p:cNvSpPr/>
          <p:nvPr/>
        </p:nvSpPr>
        <p:spPr>
          <a:xfrm>
            <a:off x="3122175" y="3982500"/>
            <a:ext cx="596700" cy="8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9"/>
          <p:cNvSpPr/>
          <p:nvPr/>
        </p:nvSpPr>
        <p:spPr>
          <a:xfrm>
            <a:off x="180400" y="1761825"/>
            <a:ext cx="5670900" cy="158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79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Common patch model and key components</a:t>
            </a:r>
            <a:endParaRPr>
              <a:solidFill>
                <a:srgbClr val="7A0019"/>
              </a:solidFill>
            </a:endParaRPr>
          </a:p>
        </p:txBody>
      </p:sp>
      <p:sp>
        <p:nvSpPr>
          <p:cNvPr id="733" name="Google Shape;733;p79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// Patched program</a:t>
            </a:r>
            <a:endParaRPr sz="220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Security_operation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Critical variable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…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);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Vulnerable_operation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Critical variable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…</a:t>
            </a:r>
            <a:r>
              <a:rPr lang="en" sz="2200">
                <a:solidFill>
                  <a:srgbClr val="C42A0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 ;</a:t>
            </a: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  <p:sp>
        <p:nvSpPr>
          <p:cNvPr id="734" name="Google Shape;734;p79"/>
          <p:cNvSpPr txBox="1"/>
          <p:nvPr/>
        </p:nvSpPr>
        <p:spPr>
          <a:xfrm>
            <a:off x="134125" y="2132350"/>
            <a:ext cx="3885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FF00"/>
                </a:solidFill>
              </a:rPr>
              <a:t>+</a:t>
            </a:r>
            <a:endParaRPr sz="2200">
              <a:solidFill>
                <a:srgbClr val="00FF00"/>
              </a:solidFill>
            </a:endParaRPr>
          </a:p>
        </p:txBody>
      </p:sp>
      <p:grpSp>
        <p:nvGrpSpPr>
          <p:cNvPr id="735" name="Google Shape;735;p79"/>
          <p:cNvGrpSpPr/>
          <p:nvPr/>
        </p:nvGrpSpPr>
        <p:grpSpPr>
          <a:xfrm>
            <a:off x="6133325" y="2132350"/>
            <a:ext cx="906600" cy="432675"/>
            <a:chOff x="6281350" y="2280325"/>
            <a:chExt cx="906600" cy="432675"/>
          </a:xfrm>
        </p:grpSpPr>
        <p:sp>
          <p:nvSpPr>
            <p:cNvPr id="736" name="Google Shape;736;p79"/>
            <p:cNvSpPr/>
            <p:nvPr/>
          </p:nvSpPr>
          <p:spPr>
            <a:xfrm>
              <a:off x="6360000" y="2366200"/>
              <a:ext cx="439500" cy="3468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9"/>
            <p:cNvSpPr txBox="1"/>
            <p:nvPr/>
          </p:nvSpPr>
          <p:spPr>
            <a:xfrm>
              <a:off x="6281350" y="2280325"/>
              <a:ext cx="9066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Fix</a:t>
              </a:r>
              <a:endParaRPr sz="2200"/>
            </a:p>
          </p:txBody>
        </p:sp>
      </p:grpSp>
      <p:sp>
        <p:nvSpPr>
          <p:cNvPr id="738" name="Google Shape;738;p79"/>
          <p:cNvSpPr/>
          <p:nvPr/>
        </p:nvSpPr>
        <p:spPr>
          <a:xfrm>
            <a:off x="5434650" y="2363648"/>
            <a:ext cx="768000" cy="13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79"/>
          <p:cNvSpPr txBox="1"/>
          <p:nvPr/>
        </p:nvSpPr>
        <p:spPr>
          <a:xfrm>
            <a:off x="3760475" y="4383650"/>
            <a:ext cx="38661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7A0019"/>
                </a:solidFill>
              </a:rPr>
              <a:t>NOT Violate security rules</a:t>
            </a:r>
            <a:endParaRPr sz="2000" b="1" i="1">
              <a:solidFill>
                <a:srgbClr val="7A0019"/>
              </a:solidFill>
            </a:endParaRPr>
          </a:p>
        </p:txBody>
      </p:sp>
      <p:grpSp>
        <p:nvGrpSpPr>
          <p:cNvPr id="740" name="Google Shape;740;p79"/>
          <p:cNvGrpSpPr/>
          <p:nvPr/>
        </p:nvGrpSpPr>
        <p:grpSpPr>
          <a:xfrm>
            <a:off x="404200" y="3755950"/>
            <a:ext cx="2754600" cy="522601"/>
            <a:chOff x="5482950" y="2944126"/>
            <a:chExt cx="2754600" cy="527400"/>
          </a:xfrm>
        </p:grpSpPr>
        <p:sp>
          <p:nvSpPr>
            <p:cNvPr id="741" name="Google Shape;741;p79"/>
            <p:cNvSpPr/>
            <p:nvPr/>
          </p:nvSpPr>
          <p:spPr>
            <a:xfrm>
              <a:off x="5482950" y="3020344"/>
              <a:ext cx="2699400" cy="3792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9"/>
            <p:cNvSpPr txBox="1"/>
            <p:nvPr/>
          </p:nvSpPr>
          <p:spPr>
            <a:xfrm>
              <a:off x="5482950" y="2944126"/>
              <a:ext cx="2754600" cy="5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Violate security rules</a:t>
              </a: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43" name="Google Shape;743;p79"/>
          <p:cNvSpPr/>
          <p:nvPr/>
        </p:nvSpPr>
        <p:spPr>
          <a:xfrm>
            <a:off x="1956575" y="3288800"/>
            <a:ext cx="134100" cy="52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79"/>
          <p:cNvGrpSpPr/>
          <p:nvPr/>
        </p:nvGrpSpPr>
        <p:grpSpPr>
          <a:xfrm>
            <a:off x="3760475" y="3755938"/>
            <a:ext cx="2243400" cy="480675"/>
            <a:chOff x="2039825" y="4005650"/>
            <a:chExt cx="2243400" cy="480675"/>
          </a:xfrm>
        </p:grpSpPr>
        <p:sp>
          <p:nvSpPr>
            <p:cNvPr id="745" name="Google Shape;745;p79"/>
            <p:cNvSpPr/>
            <p:nvPr/>
          </p:nvSpPr>
          <p:spPr>
            <a:xfrm>
              <a:off x="2062275" y="4107125"/>
              <a:ext cx="2220900" cy="379200"/>
            </a:xfrm>
            <a:prstGeom prst="roundRect">
              <a:avLst>
                <a:gd name="adj" fmla="val 16667"/>
              </a:avLst>
            </a:prstGeom>
            <a:solidFill>
              <a:srgbClr val="FFCC3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9"/>
            <p:cNvSpPr txBox="1"/>
            <p:nvPr/>
          </p:nvSpPr>
          <p:spPr>
            <a:xfrm>
              <a:off x="2039825" y="4005650"/>
              <a:ext cx="22434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7A0019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Security impacts</a:t>
              </a:r>
              <a:endParaRPr sz="2200">
                <a:solidFill>
                  <a:srgbClr val="7A0019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47" name="Google Shape;747;p79"/>
          <p:cNvSpPr/>
          <p:nvPr/>
        </p:nvSpPr>
        <p:spPr>
          <a:xfrm>
            <a:off x="3122175" y="3982500"/>
            <a:ext cx="596700" cy="8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79"/>
          <p:cNvSpPr/>
          <p:nvPr/>
        </p:nvSpPr>
        <p:spPr>
          <a:xfrm>
            <a:off x="3618925" y="3679650"/>
            <a:ext cx="2641200" cy="6939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79"/>
          <p:cNvSpPr/>
          <p:nvPr/>
        </p:nvSpPr>
        <p:spPr>
          <a:xfrm>
            <a:off x="439375" y="3679650"/>
            <a:ext cx="2641200" cy="6939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7A0019"/>
                </a:solidFill>
              </a:rPr>
              <a:t>How to identify patches for security bugs?</a:t>
            </a:r>
            <a:endParaRPr sz="3300">
              <a:solidFill>
                <a:srgbClr val="7A0019"/>
              </a:solidFill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Traditional approaches: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3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Text-mining</a:t>
            </a:r>
            <a:endParaRPr sz="24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Analyze textual information of patches to find security-related keywords.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Statistical analysis</a:t>
            </a:r>
            <a:endParaRPr sz="24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○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Differentiate patches of security bugs from general bugs by using statistical information. 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Limitations: </a:t>
            </a:r>
            <a:endParaRPr sz="24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Bad precision. 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Cannot know the security impacts of bugs.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1704700" y="1425175"/>
            <a:ext cx="5928000" cy="3180600"/>
          </a:xfrm>
          <a:prstGeom prst="rect">
            <a:avLst/>
          </a:prstGeom>
          <a:solidFill>
            <a:srgbClr val="4C113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 txBox="1"/>
          <p:nvPr/>
        </p:nvSpPr>
        <p:spPr>
          <a:xfrm>
            <a:off x="1789525" y="1351275"/>
            <a:ext cx="7951200" cy="24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CC33"/>
                </a:solidFill>
              </a:rPr>
              <a:t>commit 41bdc78544b8a93a9c6814b8bbbfef966272abbe</a:t>
            </a:r>
            <a:endParaRPr>
              <a:solidFill>
                <a:srgbClr val="FFCC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Author: Andy Lutomirski &lt;luto@amacapital.net&gt;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Date:   Thu Dec 4 16:48:16 2014 -0800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x86/tls: Validate TLS entries to protect espfix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Installing a 16-bit RW data segment into the GDT defeats espfix.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AFAICT this will not affect glibc, Wine, or dosemu at all.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Signed-off-by: Andy Lutomirski &lt;luto@amacapital.net&gt;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Acked-by: H. Peter Anvin &lt;hpa@zytor.com&gt;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Cc: stable@vger.kernel.org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Cc: Konrad Rzeszutek Wilk &lt;konrad.wilk@oracle.com&gt;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Cc: Linus Torvalds &lt;torvalds@linux-foundation.org&gt;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Cc: security@kernel.org &lt;security@kernel.org&gt;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Cc: Willy Tarreau &lt;w@1wt.eu&gt;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Signed-off-by: Ingo Molnar &lt;mingo@kernel.org&gt;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1449150" y="864450"/>
            <a:ext cx="59280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29875" y="15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A0019"/>
                </a:solidFill>
              </a:rPr>
              <a:t>Limitations of</a:t>
            </a:r>
            <a:r>
              <a:rPr lang="en" sz="2400"/>
              <a:t> </a:t>
            </a:r>
            <a:r>
              <a:rPr lang="en">
                <a:solidFill>
                  <a:srgbClr val="7A0019"/>
                </a:solidFill>
              </a:rPr>
              <a:t>traditional approaches: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919200"/>
            <a:ext cx="8520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CVE-2014-8133 Permission bypass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4204</Words>
  <Application>Microsoft Office PowerPoint</Application>
  <PresentationFormat>On-screen Show (16:9)</PresentationFormat>
  <Paragraphs>926</Paragraphs>
  <Slides>63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Roboto Light</vt:lpstr>
      <vt:lpstr>Roboto</vt:lpstr>
      <vt:lpstr>Arial</vt:lpstr>
      <vt:lpstr>Courier New</vt:lpstr>
      <vt:lpstr>Simple Light</vt:lpstr>
      <vt:lpstr>Qiushi Wu, Yang He, Stephen McCamant, and Kangjie Lu</vt:lpstr>
      <vt:lpstr>Why do we need to identify security bugs?</vt:lpstr>
      <vt:lpstr>Motivation</vt:lpstr>
      <vt:lpstr>Motivation</vt:lpstr>
      <vt:lpstr>Motivation</vt:lpstr>
      <vt:lpstr>Our goal: </vt:lpstr>
      <vt:lpstr>How to identify patches for security bugs?</vt:lpstr>
      <vt:lpstr>Traditional approaches:</vt:lpstr>
      <vt:lpstr>Limitations of traditional approaches:</vt:lpstr>
      <vt:lpstr>We prefer a program analysis--based method </vt:lpstr>
      <vt:lpstr>How to know if a patch blocks security impacts?</vt:lpstr>
      <vt:lpstr>A security impact = A security-rule violation </vt:lpstr>
      <vt:lpstr>Common security rules</vt:lpstr>
      <vt:lpstr>Violations for common security rules</vt:lpstr>
      <vt:lpstr>A patch blocks security impacts if:</vt:lpstr>
      <vt:lpstr>Challenge: </vt:lpstr>
      <vt:lpstr>Intuition:  </vt:lpstr>
      <vt:lpstr>Property 1: Constraints model violations  </vt:lpstr>
      <vt:lpstr>Property 2: Conservativeness </vt:lpstr>
      <vt:lpstr>Leverage the properties for determining the security-rule violations</vt:lpstr>
      <vt:lpstr>approach: Symbolic rule comparison </vt:lpstr>
      <vt:lpstr>Rationale behind our approach</vt:lpstr>
      <vt:lpstr>Rationale behind our approach </vt:lpstr>
      <vt:lpstr>Rationale behind our approach </vt:lpstr>
      <vt:lpstr>Rationale behind our approach </vt:lpstr>
      <vt:lpstr> A concrete example</vt:lpstr>
      <vt:lpstr>STEP 1: Symbolically analyzing patched code</vt:lpstr>
      <vt:lpstr>STEP 1: Symbolically analyzing patched code</vt:lpstr>
      <vt:lpstr>STEP 1: Symbolically analyzing patched code</vt:lpstr>
      <vt:lpstr>STEP 1: Symbolically analyzing patched code</vt:lpstr>
      <vt:lpstr>STEP 2: Collecting and construct constraints for patched code</vt:lpstr>
      <vt:lpstr>STEP 3: Solving constraints for patched code </vt:lpstr>
      <vt:lpstr>STEP 3: Solving constraints for patched code</vt:lpstr>
      <vt:lpstr>STEP 1’: Symbolically analyzing unpatched code</vt:lpstr>
      <vt:lpstr>STEP 1’: Symbolically analyzing unpatched code</vt:lpstr>
      <vt:lpstr>STEP 1’: Symbolically analyzing unpatched code</vt:lpstr>
      <vt:lpstr>STEP 2’: Collecting and construct constraints for unpatched code </vt:lpstr>
      <vt:lpstr>STEP 2’: Collecting and construct constraints for unpatched code  </vt:lpstr>
      <vt:lpstr>STEP 3’: Solving constraints for unpatched code   </vt:lpstr>
      <vt:lpstr>STEP 3’: Solving constraints for unpatched code  </vt:lpstr>
      <vt:lpstr>STEP 4: Symbolic rules comparison   </vt:lpstr>
      <vt:lpstr>Advantages of our approach </vt:lpstr>
      <vt:lpstr>Implementation </vt:lpstr>
      <vt:lpstr>Evaluation </vt:lpstr>
      <vt:lpstr>Performance</vt:lpstr>
      <vt:lpstr>False-positive and false-negative analysis </vt:lpstr>
      <vt:lpstr>Security evaluation for identified security bugs</vt:lpstr>
      <vt:lpstr>Security evaluation for identified security bugs</vt:lpstr>
      <vt:lpstr>Conclusions </vt:lpstr>
      <vt:lpstr>Q&amp;A</vt:lpstr>
      <vt:lpstr>PowerPoint Presentation</vt:lpstr>
      <vt:lpstr>PowerPoint Presentation</vt:lpstr>
      <vt:lpstr>Security impacts, security rules violation, and fixes   </vt:lpstr>
      <vt:lpstr>Modeling different types of security bugs</vt:lpstr>
      <vt:lpstr>Modeling different types of security bugs</vt:lpstr>
      <vt:lpstr>Generality of patch model</vt:lpstr>
      <vt:lpstr>What is the common model of patches for security bugs?</vt:lpstr>
      <vt:lpstr>Common patch model and key components</vt:lpstr>
      <vt:lpstr>Common patch model and key components</vt:lpstr>
      <vt:lpstr>Common patch model and key components</vt:lpstr>
      <vt:lpstr>Common patch model and key components</vt:lpstr>
      <vt:lpstr>Common patch model and key components</vt:lpstr>
      <vt:lpstr>Common patch model and key components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Qiushi Wu, Yang He, Stephen McCamant, and Kangjie Lu</dc:title>
  <cp:lastModifiedBy>zhang zheng</cp:lastModifiedBy>
  <cp:revision>7</cp:revision>
  <dcterms:modified xsi:type="dcterms:W3CDTF">2021-03-15T19:07:38Z</dcterms:modified>
</cp:coreProperties>
</file>